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4" r:id="rId4"/>
    <p:sldId id="261" r:id="rId5"/>
    <p:sldId id="262" r:id="rId6"/>
    <p:sldId id="258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33400" y="1828800"/>
            <a:ext cx="8153400" cy="4038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34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2385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DFD13E6-F2C8-408C-9BD8-1EB8863E11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pull dir="r"/>
    <p:sndAc>
      <p:stSnd>
        <p:snd r:embed="rId1" name="explod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D0B3B85-9AF0-42EB-93AA-1F05594FC957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1AE64F3-F08F-4AED-9E8C-432DABC7BCE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&#1055;&#1077;&#1088;&#1074;&#1099;&#1081;\&#1052;&#1086;&#1080;%20&#1076;&#1086;&#1082;&#1091;&#1084;&#1077;&#1085;&#1090;&#1099;\&#1053;&#1080;&#1082;&#1090;&#1086;%20&#1085;&#1077;%20&#1079;&#1072;&#1073;&#1099;&#1090;%20&#1080;%20&#1085;&#1080;&#1095;&#1090;&#1086;%20&#1085;&#1077;%20&#1079;&#1072;&#1073;&#1099;&#1090;&#1086;\07_4.wav" TargetMode="External"/><Relationship Id="rId6" Type="http://schemas.openxmlformats.org/officeDocument/2006/relationships/image" Target="../media/image4.png"/><Relationship Id="rId5" Type="http://schemas.openxmlformats.org/officeDocument/2006/relationships/slide" Target="slide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Documents%20and%20Settings\&#1055;&#1077;&#1088;&#1074;&#1099;&#1081;\&#1052;&#1086;&#1080;%20&#1076;&#1086;&#1082;&#1091;&#1084;&#1077;&#1085;&#1090;&#1099;\&#1053;&#1080;&#1082;&#1090;&#1086;%20&#1085;&#1077;%20&#1079;&#1072;&#1073;&#1099;&#1090;%20&#1080;%20&#1085;&#1080;&#1095;&#1090;&#1086;%20&#1085;&#1077;%20&#1079;&#1072;&#1073;&#1099;&#1090;&#1086;\06_3.wav" TargetMode="Externa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Начало второй мировой войны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http://ppt4web.ru/images/287/46603/310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2838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2656"/>
            <a:ext cx="6462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Главные </a:t>
            </a:r>
            <a:r>
              <a:rPr lang="ru-RU" sz="2400" b="1" dirty="0">
                <a:solidFill>
                  <a:schemeClr val="bg1"/>
                </a:solidFill>
              </a:rPr>
              <a:t>причины второй мировой войны: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1. Противоречивость </a:t>
            </a:r>
            <a:r>
              <a:rPr lang="ru-RU" sz="2400" dirty="0">
                <a:solidFill>
                  <a:schemeClr val="bg1"/>
                </a:solidFill>
              </a:rPr>
              <a:t>и изначальная непрочность Версальско-Вашингтонской системы международных отношений.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2. Мировой </a:t>
            </a:r>
            <a:r>
              <a:rPr lang="ru-RU" sz="2400" dirty="0">
                <a:solidFill>
                  <a:schemeClr val="bg1"/>
                </a:solidFill>
              </a:rPr>
              <a:t>экономический кризис 1929-1932 гг., явившейся дополнительным дестабилизирующим фактором.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3. Агрессивные </a:t>
            </a:r>
            <a:r>
              <a:rPr lang="ru-RU" sz="2400" dirty="0">
                <a:solidFill>
                  <a:schemeClr val="bg1"/>
                </a:solidFill>
              </a:rPr>
              <a:t>планы и политика Германии, Италии и Японии.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4. Политика </a:t>
            </a:r>
            <a:r>
              <a:rPr lang="ru-RU" sz="2400" dirty="0">
                <a:solidFill>
                  <a:schemeClr val="bg1"/>
                </a:solidFill>
              </a:rPr>
              <a:t>«умиротворения» Германии, проводимая Англией и Францией.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5. Провал </a:t>
            </a:r>
            <a:r>
              <a:rPr lang="ru-RU" sz="2400" dirty="0">
                <a:solidFill>
                  <a:schemeClr val="bg1"/>
                </a:solidFill>
              </a:rPr>
              <a:t>попыток создать систему коллективной безопасности в Европе.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6. Противоречивость </a:t>
            </a:r>
            <a:r>
              <a:rPr lang="ru-RU" sz="2400" dirty="0">
                <a:solidFill>
                  <a:schemeClr val="bg1"/>
                </a:solidFill>
              </a:rPr>
              <a:t>дипломатии и внешней политики СССР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187450" y="333375"/>
            <a:ext cx="63039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Garamond" pitchFamily="18" charset="0"/>
              </a:rPr>
              <a:t>Страны Антигитлеровской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Garamond" pitchFamily="18" charset="0"/>
              </a:rPr>
              <a:t>коалиции:</a:t>
            </a:r>
          </a:p>
        </p:txBody>
      </p:sp>
      <p:sp>
        <p:nvSpPr>
          <p:cNvPr id="29702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258888" y="3429000"/>
            <a:ext cx="165692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latin typeface="Times New Roman" pitchFamily="18" charset="0"/>
                <a:hlinkClick r:id="" action="ppaction://noaction"/>
              </a:rPr>
              <a:t>Дания</a:t>
            </a:r>
            <a:endParaRPr lang="ru-RU" sz="1600" b="1" dirty="0">
              <a:latin typeface="Times New Roman" pitchFamily="18" charset="0"/>
            </a:endParaRPr>
          </a:p>
        </p:txBody>
      </p:sp>
      <p:sp>
        <p:nvSpPr>
          <p:cNvPr id="29703" name="Text Box 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258888" y="2565400"/>
            <a:ext cx="288131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latin typeface="Times New Roman" pitchFamily="18" charset="0"/>
                <a:hlinkClick r:id="rId2" action="ppaction://hlinksldjump"/>
              </a:rPr>
              <a:t>Великобритания</a:t>
            </a:r>
            <a:r>
              <a:rPr lang="ru-RU" sz="1600" b="1" dirty="0">
                <a:latin typeface="Times New Roman" pitchFamily="18" charset="0"/>
              </a:rPr>
              <a:t> (с 1939 г)</a:t>
            </a:r>
          </a:p>
        </p:txBody>
      </p:sp>
      <p:sp>
        <p:nvSpPr>
          <p:cNvPr id="29704" name="Text Box 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924300" y="4365625"/>
            <a:ext cx="17272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  <a:hlinkClick r:id="" action="ppaction://noaction"/>
              </a:rPr>
              <a:t>Франция</a:t>
            </a:r>
            <a:r>
              <a:rPr lang="ru-RU" sz="1600" b="1">
                <a:latin typeface="Times New Roman" pitchFamily="18" charset="0"/>
              </a:rPr>
              <a:t> (с 1939 г)</a:t>
            </a:r>
          </a:p>
        </p:txBody>
      </p:sp>
      <p:sp>
        <p:nvSpPr>
          <p:cNvPr id="29705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51520" y="1916832"/>
            <a:ext cx="122396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Албания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868988" y="2995613"/>
            <a:ext cx="1511324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latin typeface="Times New Roman" pitchFamily="18" charset="0"/>
              </a:rPr>
              <a:t>Белоруссия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260475" y="2206625"/>
            <a:ext cx="86518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latin typeface="Times New Roman" pitchFamily="18" charset="0"/>
                <a:hlinkClick r:id="" action="ppaction://noaction"/>
              </a:rPr>
              <a:t>Бельгия</a:t>
            </a:r>
            <a:endParaRPr lang="ru-RU" sz="1600" b="1" dirty="0">
              <a:latin typeface="Times New Roman" pitchFamily="18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260475" y="2998788"/>
            <a:ext cx="86518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  <a:hlinkClick r:id="" action="ppaction://noaction"/>
              </a:rPr>
              <a:t>Греция</a:t>
            </a:r>
            <a:endParaRPr lang="ru-RU" sz="1600" b="1">
              <a:latin typeface="Times New Roman" pitchFamily="18" charset="0"/>
            </a:endParaRP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5940424" y="4724400"/>
            <a:ext cx="1295871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</a:rPr>
              <a:t>Латвия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7308850" y="2133600"/>
            <a:ext cx="86518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</a:rPr>
              <a:t>Литва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7380288" y="2565400"/>
            <a:ext cx="122396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</a:rPr>
              <a:t>Молдавия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258888" y="4292600"/>
            <a:ext cx="194496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latin typeface="Times New Roman" pitchFamily="18" charset="0"/>
                <a:hlinkClick r:id="rId3" action="ppaction://hlinksldjump"/>
              </a:rPr>
              <a:t>Нидерланды</a:t>
            </a:r>
            <a:endParaRPr lang="ru-RU" sz="1600" b="1" dirty="0">
              <a:latin typeface="Times New Roman" pitchFamily="18" charset="0"/>
            </a:endParaRP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258888" y="4724400"/>
            <a:ext cx="180022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  <a:hlinkClick r:id="" action="ppaction://noaction"/>
              </a:rPr>
              <a:t>Польша</a:t>
            </a:r>
            <a:r>
              <a:rPr lang="ru-RU" sz="1600" b="1">
                <a:latin typeface="Times New Roman" pitchFamily="18" charset="0"/>
              </a:rPr>
              <a:t> (с 1939 г)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7451725" y="4292600"/>
            <a:ext cx="108108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</a:rPr>
              <a:t>Украина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7451725" y="4724400"/>
            <a:ext cx="115252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</a:rPr>
              <a:t>Эстония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3924300" y="4797425"/>
            <a:ext cx="1368425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  <a:hlinkClick r:id="" action="ppaction://noaction"/>
              </a:rPr>
              <a:t>Югославия</a:t>
            </a:r>
            <a:endParaRPr lang="ru-RU" sz="1600" b="1">
              <a:latin typeface="Times New Roman" pitchFamily="18" charset="0"/>
            </a:endParaRPr>
          </a:p>
        </p:txBody>
      </p:sp>
      <p:sp>
        <p:nvSpPr>
          <p:cNvPr id="29717" name="Text Box 2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08850" y="1844675"/>
            <a:ext cx="86518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</a:rPr>
              <a:t>Россия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1258888" y="3860800"/>
            <a:ext cx="136683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latin typeface="Times New Roman" pitchFamily="18" charset="0"/>
                <a:hlinkClick r:id="rId4" action="ppaction://hlinksldjump"/>
              </a:rPr>
              <a:t>Люксембург</a:t>
            </a:r>
            <a:endParaRPr lang="ru-RU" sz="1600" b="1">
              <a:latin typeface="Times New Roman" pitchFamily="18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5868988" y="2563813"/>
            <a:ext cx="102156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Армения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5797550" y="2132013"/>
            <a:ext cx="141737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Азербайджан</a:t>
            </a: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5868988" y="4292600"/>
            <a:ext cx="135896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Кыргызстан</a:t>
            </a: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7380288" y="2997200"/>
            <a:ext cx="14436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Таджикистан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5868988" y="3860800"/>
            <a:ext cx="113075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Казахстан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5940425" y="3427413"/>
            <a:ext cx="82625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Грузия</a:t>
            </a: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7380288" y="3357563"/>
            <a:ext cx="13589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>
                <a:latin typeface="Times New Roman" pitchFamily="18" charset="0"/>
              </a:rPr>
              <a:t>Туркменистан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7451725" y="3789363"/>
            <a:ext cx="12448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Times New Roman" pitchFamily="18" charset="0"/>
              </a:rPr>
              <a:t>Узбекистан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795963" y="1844675"/>
            <a:ext cx="1428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>
                <a:latin typeface="Garamond" pitchFamily="18" charset="0"/>
                <a:hlinkClick r:id="" action="ppaction://noaction"/>
              </a:rPr>
              <a:t>СССР (с 1941 г):</a:t>
            </a:r>
            <a:endParaRPr lang="ru-RU" sz="1400" b="1">
              <a:latin typeface="Garamond" pitchFamily="18" charset="0"/>
            </a:endParaRP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3852863" y="1830388"/>
            <a:ext cx="715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>
                <a:latin typeface="Times New Roman" pitchFamily="18" charset="0"/>
                <a:hlinkClick r:id="" action="ppaction://noaction"/>
              </a:rPr>
              <a:t>Индия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3851275" y="2205038"/>
            <a:ext cx="7569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Garamond" pitchFamily="18" charset="0"/>
                <a:hlinkClick r:id="rId5" action="ppaction://hlinksldjump"/>
              </a:rPr>
              <a:t>Китай</a:t>
            </a:r>
            <a:endParaRPr lang="ru-RU" sz="1600" b="1">
              <a:latin typeface="Garamond" pitchFamily="18" charset="0"/>
            </a:endParaRP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52863" y="2584450"/>
            <a:ext cx="12105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Garamond" pitchFamily="18" charset="0"/>
                <a:hlinkClick r:id="rId3" action="ppaction://hlinksldjump"/>
              </a:rPr>
              <a:t>Индонезия</a:t>
            </a:r>
            <a:endParaRPr lang="ru-RU" sz="1600" b="1">
              <a:latin typeface="Garamond" pitchFamily="18" charset="0"/>
            </a:endParaRP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3852863" y="2990850"/>
            <a:ext cx="10502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Garamond" pitchFamily="18" charset="0"/>
                <a:hlinkClick r:id="" action="ppaction://noaction"/>
              </a:rPr>
              <a:t>Эфиопия</a:t>
            </a:r>
            <a:endParaRPr lang="ru-RU" sz="1600" b="1">
              <a:latin typeface="Garamond" pitchFamily="18" charset="0"/>
            </a:endParaRPr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3924300" y="3449638"/>
            <a:ext cx="18421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latin typeface="Garamond" pitchFamily="18" charset="0"/>
                <a:hlinkClick r:id="" action="ppaction://noaction"/>
              </a:rPr>
              <a:t>США (с 1941 года)</a:t>
            </a:r>
            <a:endParaRPr lang="ru-RU" sz="1600" b="1">
              <a:latin typeface="Garamond" pitchFamily="18" charset="0"/>
            </a:endParaRPr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3924300" y="3883025"/>
            <a:ext cx="17529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>
                <a:hlinkClick r:id="" action="ppaction://noaction"/>
              </a:rPr>
              <a:t>Бирма (Мьянма)</a:t>
            </a:r>
            <a:endParaRPr lang="ru-RU" sz="1600" b="1"/>
          </a:p>
        </p:txBody>
      </p:sp>
      <p:sp>
        <p:nvSpPr>
          <p:cNvPr id="29734" name="AutoShape 3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81750"/>
            <a:ext cx="576262" cy="47625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1011238"/>
          </a:xfrm>
        </p:spPr>
        <p:txBody>
          <a:bodyPr>
            <a:normAutofit fontScale="90000"/>
          </a:bodyPr>
          <a:lstStyle/>
          <a:p>
            <a:r>
              <a:rPr lang="ru-RU" sz="4000" b="1">
                <a:solidFill>
                  <a:schemeClr val="tx1"/>
                </a:solidFill>
              </a:rPr>
              <a:t>Союзники фашистской Германии</a:t>
            </a:r>
          </a:p>
        </p:txBody>
      </p:sp>
      <p:sp>
        <p:nvSpPr>
          <p:cNvPr id="35846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27088" y="3068638"/>
            <a:ext cx="11525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Норвегия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48" name="Text Box 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900113" y="5300663"/>
            <a:ext cx="25209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Финляндия (до 1944 года)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2484438" y="1773238"/>
            <a:ext cx="10810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Австрия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58" name="Text Box 1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900113" y="4292600"/>
            <a:ext cx="2305050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Болгария </a:t>
            </a:r>
            <a:r>
              <a:rPr lang="ru-RU" b="1">
                <a:hlinkClick r:id="" action="ppaction://noaction"/>
              </a:rPr>
              <a:t>(</a:t>
            </a:r>
            <a:r>
              <a:rPr lang="ru-RU" sz="1400" b="1">
                <a:hlinkClick r:id="" action="ppaction://noaction"/>
              </a:rPr>
              <a:t>до 1944 года)</a:t>
            </a:r>
            <a:endParaRPr lang="ru-RU" sz="1400" b="1"/>
          </a:p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971550" y="5734050"/>
            <a:ext cx="208915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Венгрия до 1945 года)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827088" y="1773238"/>
            <a:ext cx="10080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Германия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2484438" y="3068638"/>
            <a:ext cx="10795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Испания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900113" y="3716338"/>
            <a:ext cx="2519362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Италия (до 1943 года)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900113" y="4868863"/>
            <a:ext cx="22320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Румыния (до 1944 года)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2484438" y="2420938"/>
            <a:ext cx="15128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1">
                <a:latin typeface="Times New Roman" pitchFamily="18" charset="0"/>
                <a:hlinkClick r:id="" action="ppaction://noaction"/>
              </a:rPr>
              <a:t>Чехословакия</a:t>
            </a:r>
            <a:endParaRPr lang="ru-RU" sz="1400" b="1">
              <a:latin typeface="Times New Roman" pitchFamily="18" charset="0"/>
            </a:endParaRPr>
          </a:p>
        </p:txBody>
      </p:sp>
      <p:sp>
        <p:nvSpPr>
          <p:cNvPr id="35888" name="Rectangle 48"/>
          <p:cNvSpPr>
            <a:spLocks noChangeArrowheads="1"/>
          </p:cNvSpPr>
          <p:nvPr/>
        </p:nvSpPr>
        <p:spPr bwMode="auto">
          <a:xfrm>
            <a:off x="900113" y="2420938"/>
            <a:ext cx="808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>
                <a:latin typeface="Times New Roman" pitchFamily="18" charset="0"/>
                <a:hlinkClick r:id="" action="ppaction://noaction"/>
              </a:rPr>
              <a:t>Япония</a:t>
            </a:r>
            <a:endParaRPr lang="ru-RU" sz="1400" b="1">
              <a:latin typeface="Times New Roman" pitchFamily="18" charset="0"/>
            </a:endParaRPr>
          </a:p>
        </p:txBody>
      </p:sp>
      <p:pic>
        <p:nvPicPr>
          <p:cNvPr id="35889" name="Picture 49" descr="германи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6100" y="2205038"/>
            <a:ext cx="4105275" cy="2873375"/>
          </a:xfrm>
          <a:prstGeom prst="rect">
            <a:avLst/>
          </a:prstGeom>
          <a:noFill/>
        </p:spPr>
      </p:pic>
      <p:sp>
        <p:nvSpPr>
          <p:cNvPr id="35890" name="AutoShape 5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81750"/>
            <a:ext cx="576262" cy="47625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5891" name="07_4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475" y="630872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252" fill="hold"/>
                                        <p:tgtEl>
                                          <p:spTgt spid="358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91"/>
                </p:tgtEl>
              </p:cMediaNode>
            </p:audio>
          </p:childTnLst>
        </p:cTn>
      </p:par>
    </p:tnLst>
    <p:bldLst>
      <p:bldP spid="358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datas/istorija/Mirovye-vojny/0008-008-Vtoraja-mirovaja-voj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0039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http://uroki-shkola.ru/wp-content/uploads/2013/08/front_vtora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49694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153400" cy="79533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Военные потери </a:t>
            </a:r>
            <a:b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81953" name="Group 33"/>
          <p:cNvGraphicFramePr>
            <a:graphicFrameLocks noGrp="1"/>
          </p:cNvGraphicFramePr>
          <p:nvPr>
            <p:ph type="tbl" idx="1"/>
          </p:nvPr>
        </p:nvGraphicFramePr>
        <p:xfrm>
          <a:off x="539750" y="1562100"/>
          <a:ext cx="8153400" cy="4354830"/>
        </p:xfrm>
        <a:graphic>
          <a:graphicData uri="http://schemas.openxmlformats.org/drawingml/2006/table">
            <a:tbl>
              <a:tblPr/>
              <a:tblGrid>
                <a:gridCol w="2382838"/>
                <a:gridCol w="3162300"/>
                <a:gridCol w="2608262"/>
              </a:tblGrid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Коалиции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Антигитлеровская коалиция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Страны нацистского блока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Военные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17 миллионов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8 миллионов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Гражданские лица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33 миллиона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 миллиона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 ПОГИБШИХ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50 миллионов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12 миллионов человек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1954" name="AutoShape 3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381750"/>
            <a:ext cx="576262" cy="47625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81955" name="06_3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175" y="630872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pull dir="r"/>
    <p:sndAc>
      <p:stSnd>
        <p:snd r:embed="rId3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427" fill="hold"/>
                                        <p:tgtEl>
                                          <p:spTgt spid="819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55"/>
                </p:tgtEl>
              </p:cMediaNode>
            </p:audio>
          </p:childTnLst>
        </p:cTn>
      </p:par>
    </p:tnLst>
    <p:bldLst>
      <p:bldP spid="819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212</Words>
  <Application>Microsoft Office PowerPoint</Application>
  <PresentationFormat>Экран (4:3)</PresentationFormat>
  <Paragraphs>67</Paragraphs>
  <Slides>8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Начало второй мировой войны</vt:lpstr>
      <vt:lpstr>Слайд 2</vt:lpstr>
      <vt:lpstr>Слайд 3</vt:lpstr>
      <vt:lpstr>Слайд 4</vt:lpstr>
      <vt:lpstr>Союзники фашистской Германии</vt:lpstr>
      <vt:lpstr>Слайд 6</vt:lpstr>
      <vt:lpstr>Слайд 7</vt:lpstr>
      <vt:lpstr>Военные потери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пуск</dc:creator>
  <cp:lastModifiedBy>пуск</cp:lastModifiedBy>
  <cp:revision>2</cp:revision>
  <dcterms:created xsi:type="dcterms:W3CDTF">2013-12-11T18:55:40Z</dcterms:created>
  <dcterms:modified xsi:type="dcterms:W3CDTF">2013-12-11T19:15:09Z</dcterms:modified>
</cp:coreProperties>
</file>