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63" r:id="rId5"/>
    <p:sldId id="265" r:id="rId6"/>
    <p:sldId id="266" r:id="rId7"/>
    <p:sldId id="267" r:id="rId8"/>
    <p:sldId id="261" r:id="rId9"/>
    <p:sldId id="257" r:id="rId10"/>
    <p:sldId id="268" r:id="rId11"/>
    <p:sldId id="269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24.11.2016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24.11.2016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24.11.2016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Documents%20and%20Settings\&#1058;&#1072;&#1090;&#1100;&#1103;&#1085;&#1072;\&#1052;&#1086;&#1080;%20&#1076;&#1086;&#1082;&#1091;&#1084;&#1077;&#1085;&#1090;&#1099;\&#1055;&#1056;&#1045;&#1047;&#1045;&#1053;&#1058;&#1040;&#1062;&#1048;\&#1073;&#1080;&#1090;&#1074;&#1072;%20&#1079;&#1072;%20&#1052;&#1086;&#1089;&#1082;&#1074;&#1091;\&#1084;&#1086;&#1089;&#1082;&#1074;1.MPG" TargetMode="Externa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Documents%20and%20Settings\&#1058;&#1072;&#1090;&#1100;&#1103;&#1085;&#1072;\&#1052;&#1086;&#1080;%20&#1076;&#1086;&#1082;&#1091;&#1084;&#1077;&#1085;&#1090;&#1099;\&#1055;&#1056;&#1045;&#1047;&#1045;&#1053;&#1058;&#1040;&#1062;&#1048;\&#1073;&#1080;&#1090;&#1074;&#1072;%20&#1079;&#1072;%20&#1052;&#1086;&#1089;&#1082;&#1074;&#1091;\&#1041;&#1048;&#1058;&#1052;&#1057;&#1050;&#1042;.MPG" TargetMode="External"/><Relationship Id="rId4" Type="http://schemas.openxmlformats.org/officeDocument/2006/relationships/image" Target="../media/image1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Documents%20and%20Settings\&#1058;&#1072;&#1090;&#1100;&#1103;&#1085;&#1072;\&#1052;&#1086;&#1080;%20&#1076;&#1086;&#1082;&#1091;&#1084;&#1077;&#1085;&#1090;&#1099;\&#1055;&#1056;&#1045;&#1047;&#1045;&#1053;&#1058;&#1040;&#1062;&#1048;\&#1073;&#1080;&#1090;&#1074;&#1072;%20&#1079;&#1072;%20&#1052;&#1086;&#1089;&#1082;&#1074;&#1091;\03.wmv" TargetMode="External"/><Relationship Id="rId4" Type="http://schemas.openxmlformats.org/officeDocument/2006/relationships/image" Target="../media/image21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44" y="2130425"/>
            <a:ext cx="4786346" cy="3370277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МЫ СВОЙ ПОБЕДНЫЙ ПУТЬ К БЕРЛИНУ</a:t>
            </a:r>
            <a:br>
              <a:rPr lang="ru-RU" b="1" dirty="0" smtClean="0"/>
            </a:br>
            <a:r>
              <a:rPr lang="ru-RU" b="1" dirty="0" smtClean="0"/>
              <a:t>ОТКРЫЛИ БИТВОЙ ЗА МОСКВУ 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FF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ИТОГИ МОСКОВСКОЙ БИТВЫ</a:t>
            </a:r>
            <a:endParaRPr lang="ru-RU" dirty="0">
              <a:solidFill>
                <a:srgbClr val="FFFF00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7170" name="Picture 2" descr="C:\Documents and Settings\михалыч\Мои документы\герои ВОв Жуков\плакат Дени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4282" y="1714488"/>
            <a:ext cx="3143272" cy="371234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171" name="Picture 3" descr="C:\Documents and Settings\михалыч\Мои документы\герои ВОв Жуков\плакат Дени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15074" y="1714488"/>
            <a:ext cx="2675134" cy="369766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3428992" y="1571612"/>
            <a:ext cx="2786082" cy="34778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000" dirty="0" smtClean="0">
                <a:latin typeface="Arno Pro Smbd Subhead" pitchFamily="18" charset="0"/>
              </a:rPr>
              <a:t>Красная Армия освободила </a:t>
            </a:r>
          </a:p>
          <a:p>
            <a:r>
              <a:rPr lang="ru-RU" sz="2000" dirty="0" smtClean="0">
                <a:latin typeface="Arno Pro Smbd Subhead" pitchFamily="18" charset="0"/>
              </a:rPr>
              <a:t>11 тысяч населенных пунктов.</a:t>
            </a:r>
          </a:p>
          <a:p>
            <a:r>
              <a:rPr lang="ru-RU" sz="2000" dirty="0" smtClean="0">
                <a:latin typeface="Arno Pro Smbd Subhead" pitchFamily="18" charset="0"/>
              </a:rPr>
              <a:t>Враг был отброшен от Москвы</a:t>
            </a:r>
          </a:p>
          <a:p>
            <a:r>
              <a:rPr lang="ru-RU" sz="2000" dirty="0" smtClean="0">
                <a:latin typeface="Arno Pro Smbd Subhead" pitchFamily="18" charset="0"/>
              </a:rPr>
              <a:t> на 100-250 км.</a:t>
            </a:r>
          </a:p>
          <a:p>
            <a:r>
              <a:rPr lang="ru-RU" sz="2000" dirty="0" smtClean="0">
                <a:latin typeface="Arno Pro Smbd Subhead" pitchFamily="18" charset="0"/>
              </a:rPr>
              <a:t>Под Москвой потерпели поражение </a:t>
            </a:r>
          </a:p>
          <a:p>
            <a:r>
              <a:rPr lang="ru-RU" sz="2000" dirty="0" smtClean="0">
                <a:latin typeface="Arno Pro Smbd Subhead" pitchFamily="18" charset="0"/>
              </a:rPr>
              <a:t>38 немецко-фашистских дивизий.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Documents and Settings\михалыч\Мои документы\герои ВОв Жуков\город - герой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072098" cy="1357298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691680" y="5157192"/>
            <a:ext cx="57864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Arno Pro Smbd Subhead" pitchFamily="18" charset="0"/>
              </a:rPr>
              <a:t>8 мая 1965 года Указом Президиума Верховного Совета СССР Москве было присвоено почетное звание «Город-герой».</a:t>
            </a:r>
            <a:endParaRPr lang="ru-RU" sz="2400" b="1" dirty="0">
              <a:latin typeface="Arno Pro Smbd Subhea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ГИТЛЕР.jpg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57818" y="500042"/>
            <a:ext cx="3616796" cy="2712597"/>
          </a:xfrm>
          <a:prstGeom prst="rect">
            <a:avLst/>
          </a:prstGeom>
          <a:ln w="190500" cap="sq">
            <a:solidFill>
              <a:schemeClr val="bg1">
                <a:lumMod val="50000"/>
              </a:schemeClr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3074" name="Picture 2" descr="G:\ВОв картинки\горящие украинские хаты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2910" y="3857627"/>
            <a:ext cx="5000660" cy="2474285"/>
          </a:xfrm>
          <a:prstGeom prst="rect">
            <a:avLst/>
          </a:prstGeom>
          <a:ln w="190500" cap="sq">
            <a:solidFill>
              <a:schemeClr val="bg1">
                <a:lumMod val="50000"/>
              </a:schemeClr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6" name="TextBox 5"/>
          <p:cNvSpPr txBox="1"/>
          <p:nvPr/>
        </p:nvSpPr>
        <p:spPr>
          <a:xfrm>
            <a:off x="500034" y="500042"/>
            <a:ext cx="4643470" cy="20313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>
                <a:ln>
                  <a:solidFill>
                    <a:schemeClr val="bg1">
                      <a:lumMod val="50000"/>
                    </a:schemeClr>
                  </a:solidFill>
                </a:ln>
              </a:rPr>
              <a:t>О долгожданной победе  Адольф Гитлер собирался оповестить мир с трибуны Красной площади. Намечал офицерский бал, награждение «победителей», </a:t>
            </a:r>
            <a:r>
              <a:rPr lang="ru-RU" dirty="0" err="1" smtClean="0">
                <a:ln>
                  <a:solidFill>
                    <a:schemeClr val="bg1">
                      <a:lumMod val="50000"/>
                    </a:schemeClr>
                  </a:solidFill>
                </a:ln>
              </a:rPr>
              <a:t>спецвыпуски</a:t>
            </a:r>
            <a:r>
              <a:rPr lang="ru-RU" dirty="0" smtClean="0">
                <a:ln>
                  <a:solidFill>
                    <a:schemeClr val="bg1">
                      <a:lumMod val="50000"/>
                    </a:schemeClr>
                  </a:solidFill>
                </a:ln>
              </a:rPr>
              <a:t> газет. Для будущих участников нацистского парада в Москве завезли  парадное обмундирование.</a:t>
            </a:r>
            <a:endParaRPr lang="ru-RU" dirty="0">
              <a:ln>
                <a:solidFill>
                  <a:schemeClr val="bg1">
                    <a:lumMod val="50000"/>
                  </a:schemeClr>
                </a:solidFill>
              </a:ln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011222"/>
          </a:xfrm>
        </p:spPr>
        <p:txBody>
          <a:bodyPr/>
          <a:lstStyle/>
          <a:p>
            <a:r>
              <a:rPr lang="ru-RU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 flip="none" rotWithShape="1">
                  <a:gsLst>
                    <a:gs pos="0">
                      <a:schemeClr val="bg2">
                        <a:lumMod val="25000"/>
                        <a:shade val="30000"/>
                        <a:satMod val="115000"/>
                      </a:schemeClr>
                    </a:gs>
                    <a:gs pos="50000">
                      <a:schemeClr val="bg2">
                        <a:lumMod val="25000"/>
                        <a:shade val="67500"/>
                        <a:satMod val="115000"/>
                      </a:schemeClr>
                    </a:gs>
                    <a:gs pos="100000">
                      <a:schemeClr val="bg2">
                        <a:lumMod val="25000"/>
                        <a:shade val="100000"/>
                        <a:satMod val="115000"/>
                      </a:schemeClr>
                    </a:gs>
                  </a:gsLst>
                  <a:lin ang="8100000" scaled="1"/>
                  <a:tileRect/>
                </a:gradFill>
              </a:rPr>
              <a:t>ОБОРОНА МОСКВЫ</a:t>
            </a:r>
            <a:endParaRPr lang="ru-RU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 flip="none" rotWithShape="1">
                <a:gsLst>
                  <a:gs pos="0">
                    <a:schemeClr val="bg2">
                      <a:lumMod val="25000"/>
                      <a:shade val="30000"/>
                      <a:satMod val="115000"/>
                    </a:schemeClr>
                  </a:gs>
                  <a:gs pos="50000">
                    <a:schemeClr val="bg2">
                      <a:lumMod val="25000"/>
                      <a:shade val="67500"/>
                      <a:satMod val="115000"/>
                    </a:schemeClr>
                  </a:gs>
                  <a:gs pos="100000">
                    <a:schemeClr val="bg2">
                      <a:lumMod val="25000"/>
                      <a:shade val="100000"/>
                      <a:satMod val="115000"/>
                    </a:schemeClr>
                  </a:gs>
                </a:gsLst>
                <a:lin ang="8100000" scaled="1"/>
                <a:tileRect/>
              </a:gradFill>
            </a:endParaRPr>
          </a:p>
        </p:txBody>
      </p:sp>
      <p:pic>
        <p:nvPicPr>
          <p:cNvPr id="4" name="Содержимое 3" descr="окопы м2.jpg"/>
          <p:cNvPicPr>
            <a:picLocks noGrp="1" noChangeAspect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2844" y="4357694"/>
            <a:ext cx="2714644" cy="2035983"/>
          </a:xfrm>
        </p:spPr>
      </p:pic>
      <p:pic>
        <p:nvPicPr>
          <p:cNvPr id="4098" name="Picture 2" descr="G:\ВОв картинки\485832259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2844" y="1643050"/>
            <a:ext cx="2786082" cy="1738515"/>
          </a:xfrm>
          <a:prstGeom prst="rect">
            <a:avLst/>
          </a:prstGeom>
          <a:noFill/>
        </p:spPr>
      </p:pic>
      <p:pic>
        <p:nvPicPr>
          <p:cNvPr id="6" name="москв1.MPG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5" cstate="print"/>
          <a:stretch>
            <a:fillRect/>
          </a:stretch>
        </p:blipFill>
        <p:spPr>
          <a:xfrm>
            <a:off x="3071802" y="2500306"/>
            <a:ext cx="3352800" cy="2743200"/>
          </a:xfrm>
          <a:prstGeom prst="rect">
            <a:avLst/>
          </a:prstGeom>
        </p:spPr>
      </p:pic>
      <p:pic>
        <p:nvPicPr>
          <p:cNvPr id="1026" name="Picture 2" descr="G:\ВОв картинки\841356346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28926" y="1285860"/>
            <a:ext cx="3571900" cy="5067524"/>
          </a:xfrm>
          <a:prstGeom prst="rect">
            <a:avLst/>
          </a:prstGeom>
          <a:noFill/>
        </p:spPr>
      </p:pic>
      <p:pic>
        <p:nvPicPr>
          <p:cNvPr id="8" name="Рисунок 7" descr="АРТИЛЛЕРИЯ.jpeg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57950" y="1500174"/>
            <a:ext cx="2643174" cy="1942733"/>
          </a:xfrm>
          <a:prstGeom prst="rect">
            <a:avLst/>
          </a:prstGeom>
        </p:spPr>
      </p:pic>
      <p:pic>
        <p:nvPicPr>
          <p:cNvPr id="9" name="Рисунок 8" descr="1234971767_bm_katusha.jpg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15674" y="4572008"/>
            <a:ext cx="2728325" cy="16779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2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33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 fullScrn="1">
              <p:cMediaNode>
                <p:cTn id="3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spc="150" dirty="0" smtClean="0">
                <a:ln w="11430"/>
                <a:gradFill flip="none" rotWithShape="1">
                  <a:gsLst>
                    <a:gs pos="0">
                      <a:srgbClr val="7030A0">
                        <a:shade val="30000"/>
                        <a:satMod val="115000"/>
                      </a:srgbClr>
                    </a:gs>
                    <a:gs pos="50000">
                      <a:srgbClr val="7030A0">
                        <a:shade val="67500"/>
                        <a:satMod val="115000"/>
                      </a:srgbClr>
                    </a:gs>
                    <a:gs pos="100000">
                      <a:srgbClr val="7030A0">
                        <a:shade val="100000"/>
                        <a:satMod val="115000"/>
                      </a:srgbClr>
                    </a:gs>
                  </a:gsLst>
                  <a:lin ang="16200000" scaled="1"/>
                  <a:tileRect/>
                </a:gra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ГЕРОИ МОСКОВСКОЙ БИТВЫ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4400552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latin typeface="Arial Narrow" pitchFamily="34" charset="0"/>
              </a:rPr>
              <a:t>Битва под Москвой была отмечена массовым героизмом и самопожертвованием наших людей. </a:t>
            </a:r>
          </a:p>
          <a:p>
            <a:pPr>
              <a:buNone/>
            </a:pPr>
            <a:r>
              <a:rPr lang="ru-RU" dirty="0" smtClean="0">
                <a:latin typeface="Arial Narrow" pitchFamily="34" charset="0"/>
              </a:rPr>
              <a:t>За доблесть и мужество 36 тысяч воинов награждены орденами и медалями,</a:t>
            </a:r>
          </a:p>
          <a:p>
            <a:pPr>
              <a:buNone/>
            </a:pPr>
            <a:r>
              <a:rPr lang="ru-RU" dirty="0" smtClean="0">
                <a:latin typeface="Arial Narrow" pitchFamily="34" charset="0"/>
              </a:rPr>
              <a:t>181 человек удостоены звания Героя Советского Союза.</a:t>
            </a:r>
            <a:endParaRPr lang="ru-RU" dirty="0">
              <a:latin typeface="Arial Narrow" pitchFamily="34" charset="0"/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57818" y="1357298"/>
            <a:ext cx="1785950" cy="2423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 b="-856"/>
          <a:stretch>
            <a:fillRect/>
          </a:stretch>
        </p:blipFill>
        <p:spPr bwMode="auto">
          <a:xfrm>
            <a:off x="7429520" y="2143116"/>
            <a:ext cx="1428760" cy="239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Рисунок 5" descr="медаль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86380" y="4286256"/>
            <a:ext cx="2071702" cy="20461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44008" y="476672"/>
            <a:ext cx="4330824" cy="2016224"/>
          </a:xfrm>
        </p:spPr>
        <p:txBody>
          <a:bodyPr>
            <a:normAutofit fontScale="90000"/>
          </a:bodyPr>
          <a:lstStyle/>
          <a:p>
            <a:r>
              <a:rPr lang="ru-RU" sz="3200" b="1" spc="150" dirty="0" smtClean="0">
                <a:ln w="11430"/>
                <a:gradFill flip="none" rotWithShape="1">
                  <a:gsLst>
                    <a:gs pos="0">
                      <a:srgbClr val="7030A0">
                        <a:shade val="30000"/>
                        <a:satMod val="115000"/>
                      </a:srgbClr>
                    </a:gs>
                    <a:gs pos="50000">
                      <a:srgbClr val="7030A0">
                        <a:shade val="67500"/>
                        <a:satMod val="115000"/>
                      </a:srgbClr>
                    </a:gs>
                    <a:gs pos="100000">
                      <a:srgbClr val="7030A0">
                        <a:shade val="100000"/>
                        <a:satMod val="115000"/>
                      </a:srgbClr>
                    </a:gs>
                  </a:gsLst>
                  <a:lin ang="16200000" scaled="1"/>
                  <a:tileRect/>
                </a:gra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ГЕРОИ </a:t>
            </a:r>
            <a:br>
              <a:rPr lang="ru-RU" sz="3200" b="1" spc="150" dirty="0" smtClean="0">
                <a:ln w="11430"/>
                <a:gradFill flip="none" rotWithShape="1">
                  <a:gsLst>
                    <a:gs pos="0">
                      <a:srgbClr val="7030A0">
                        <a:shade val="30000"/>
                        <a:satMod val="115000"/>
                      </a:srgbClr>
                    </a:gs>
                    <a:gs pos="50000">
                      <a:srgbClr val="7030A0">
                        <a:shade val="67500"/>
                        <a:satMod val="115000"/>
                      </a:srgbClr>
                    </a:gs>
                    <a:gs pos="100000">
                      <a:srgbClr val="7030A0">
                        <a:shade val="100000"/>
                        <a:satMod val="115000"/>
                      </a:srgbClr>
                    </a:gs>
                  </a:gsLst>
                  <a:lin ang="16200000" scaled="1"/>
                  <a:tileRect/>
                </a:gra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</a:br>
            <a:r>
              <a:rPr lang="ru-RU" sz="3200" b="1" spc="150" dirty="0" smtClean="0">
                <a:ln w="11430"/>
                <a:gradFill flip="none" rotWithShape="1">
                  <a:gsLst>
                    <a:gs pos="0">
                      <a:srgbClr val="7030A0">
                        <a:shade val="30000"/>
                        <a:satMod val="115000"/>
                      </a:srgbClr>
                    </a:gs>
                    <a:gs pos="50000">
                      <a:srgbClr val="7030A0">
                        <a:shade val="67500"/>
                        <a:satMod val="115000"/>
                      </a:srgbClr>
                    </a:gs>
                    <a:gs pos="100000">
                      <a:srgbClr val="7030A0">
                        <a:shade val="100000"/>
                        <a:satMod val="115000"/>
                      </a:srgbClr>
                    </a:gs>
                  </a:gsLst>
                  <a:lin ang="16200000" scaled="1"/>
                  <a:tileRect/>
                </a:gra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МОСКОВСКОЙ БИТВЫ –</a:t>
            </a:r>
            <a:br>
              <a:rPr lang="ru-RU" sz="3200" b="1" spc="150" dirty="0" smtClean="0">
                <a:ln w="11430"/>
                <a:gradFill flip="none" rotWithShape="1">
                  <a:gsLst>
                    <a:gs pos="0">
                      <a:srgbClr val="7030A0">
                        <a:shade val="30000"/>
                        <a:satMod val="115000"/>
                      </a:srgbClr>
                    </a:gs>
                    <a:gs pos="50000">
                      <a:srgbClr val="7030A0">
                        <a:shade val="67500"/>
                        <a:satMod val="115000"/>
                      </a:srgbClr>
                    </a:gs>
                    <a:gs pos="100000">
                      <a:srgbClr val="7030A0">
                        <a:shade val="100000"/>
                        <a:satMod val="115000"/>
                      </a:srgbClr>
                    </a:gs>
                  </a:gsLst>
                  <a:lin ang="16200000" scaled="1"/>
                  <a:tileRect/>
                </a:gra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</a:br>
            <a:r>
              <a:rPr lang="ru-RU" sz="3600" b="1" i="1" spc="150" dirty="0" smtClean="0">
                <a:ln w="11430"/>
                <a:gradFill flip="none" rotWithShape="1">
                  <a:gsLst>
                    <a:gs pos="0">
                      <a:srgbClr val="7030A0">
                        <a:shade val="30000"/>
                        <a:satMod val="115000"/>
                      </a:srgbClr>
                    </a:gs>
                    <a:gs pos="50000">
                      <a:srgbClr val="7030A0">
                        <a:shade val="67500"/>
                        <a:satMod val="115000"/>
                      </a:srgbClr>
                    </a:gs>
                    <a:gs pos="100000">
                      <a:srgbClr val="7030A0">
                        <a:shade val="100000"/>
                        <a:satMod val="115000"/>
                      </a:srgbClr>
                    </a:gs>
                  </a:gsLst>
                  <a:lin ang="16200000" scaled="1"/>
                  <a:tileRect/>
                </a:gra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28 ГЕРОЕВ-ПАНФИЛОВЦЕВ</a:t>
            </a:r>
            <a:endParaRPr lang="ru-RU" sz="3600" i="1" dirty="0"/>
          </a:p>
        </p:txBody>
      </p:sp>
      <p:pic>
        <p:nvPicPr>
          <p:cNvPr id="5122" name="Picture 2" descr="G:\ВОв картинки\26 панфловцев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404664"/>
            <a:ext cx="4597449" cy="208823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" name="Рисунок 3" descr="346125224107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2545804"/>
            <a:ext cx="4572000" cy="167967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Рисунок 4" descr="10_640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211959" y="3275640"/>
            <a:ext cx="4729543" cy="339372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spc="150" dirty="0" smtClean="0">
                <a:ln w="11430"/>
                <a:gradFill flip="none" rotWithShape="1">
                  <a:gsLst>
                    <a:gs pos="0">
                      <a:srgbClr val="7030A0">
                        <a:shade val="30000"/>
                        <a:satMod val="115000"/>
                      </a:srgbClr>
                    </a:gs>
                    <a:gs pos="50000">
                      <a:srgbClr val="7030A0">
                        <a:shade val="67500"/>
                        <a:satMod val="115000"/>
                      </a:srgbClr>
                    </a:gs>
                    <a:gs pos="100000">
                      <a:srgbClr val="7030A0">
                        <a:shade val="100000"/>
                        <a:satMod val="115000"/>
                      </a:srgbClr>
                    </a:gs>
                  </a:gsLst>
                  <a:lin ang="16200000" scaled="1"/>
                  <a:tileRect/>
                </a:gra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ГЕРОИ МОСКОВСКОЙ БИТВЫ –</a:t>
            </a:r>
            <a:br>
              <a:rPr lang="ru-RU" sz="3600" b="1" spc="150" dirty="0" smtClean="0">
                <a:ln w="11430"/>
                <a:gradFill flip="none" rotWithShape="1">
                  <a:gsLst>
                    <a:gs pos="0">
                      <a:srgbClr val="7030A0">
                        <a:shade val="30000"/>
                        <a:satMod val="115000"/>
                      </a:srgbClr>
                    </a:gs>
                    <a:gs pos="50000">
                      <a:srgbClr val="7030A0">
                        <a:shade val="67500"/>
                        <a:satMod val="115000"/>
                      </a:srgbClr>
                    </a:gs>
                    <a:gs pos="100000">
                      <a:srgbClr val="7030A0">
                        <a:shade val="100000"/>
                        <a:satMod val="115000"/>
                      </a:srgbClr>
                    </a:gs>
                  </a:gsLst>
                  <a:lin ang="16200000" scaled="1"/>
                  <a:tileRect/>
                </a:gra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</a:br>
            <a:r>
              <a:rPr lang="ru-RU" sz="3600" b="1" spc="150" dirty="0" smtClean="0">
                <a:ln w="11430"/>
                <a:gradFill flip="none" rotWithShape="1">
                  <a:gsLst>
                    <a:gs pos="0">
                      <a:srgbClr val="7030A0">
                        <a:shade val="30000"/>
                        <a:satMod val="115000"/>
                      </a:srgbClr>
                    </a:gs>
                    <a:gs pos="50000">
                      <a:srgbClr val="7030A0">
                        <a:shade val="67500"/>
                        <a:satMod val="115000"/>
                      </a:srgbClr>
                    </a:gs>
                    <a:gs pos="100000">
                      <a:srgbClr val="7030A0">
                        <a:shade val="100000"/>
                        <a:satMod val="115000"/>
                      </a:srgbClr>
                    </a:gs>
                  </a:gsLst>
                  <a:lin ang="16200000" scaled="1"/>
                  <a:tileRect/>
                </a:gra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ВИКТОР ВАСИЛЬЕВИЧ ТАЛАЛИХИН</a:t>
            </a:r>
            <a:endParaRPr lang="ru-RU" sz="3600" dirty="0"/>
          </a:p>
        </p:txBody>
      </p:sp>
      <p:pic>
        <p:nvPicPr>
          <p:cNvPr id="4" name="Содержимое 3" descr="talalihin.jpg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29322" y="2000240"/>
            <a:ext cx="2643206" cy="310235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  <p:pic>
        <p:nvPicPr>
          <p:cNvPr id="5" name="Рисунок 4" descr="самолет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2910" y="1857364"/>
            <a:ext cx="3950705" cy="20859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714348" y="4357694"/>
            <a:ext cx="5000660" cy="138499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800" b="1" dirty="0" smtClean="0"/>
              <a:t>В ночь на 7 августа 1941 года совершил первый в истории войны ночной таран. 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glow" dir="tl">
                <a:rot lat="0" lon="0" rev="5400000"/>
              </a:lightRig>
            </a:scene3d>
            <a:sp3d extrusionH="57150"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sz="3200" b="1" dirty="0" smtClean="0">
                <a:ln w="11430"/>
                <a:solidFill>
                  <a:srgbClr val="FFFF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КОНТРНАСТУПЛЕНИЕ СОВЕТСКИХ ВОЙСК</a:t>
            </a:r>
            <a:br>
              <a:rPr lang="ru-RU" sz="3200" b="1" dirty="0" smtClean="0">
                <a:ln w="11430"/>
                <a:solidFill>
                  <a:srgbClr val="FFFF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ru-RU" sz="3200" b="1" dirty="0" smtClean="0">
                <a:ln w="11430"/>
                <a:solidFill>
                  <a:srgbClr val="FFFF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5 – 6 ДЕКАБРЯ 1941 г.</a:t>
            </a:r>
            <a:endParaRPr lang="ru-RU" sz="3200" b="1" dirty="0">
              <a:ln w="11430"/>
              <a:solidFill>
                <a:srgbClr val="FFFF00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4" name="БИТМСКВ.MPG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2552700" y="2890838"/>
            <a:ext cx="3048000" cy="2286000"/>
          </a:xfrm>
          <a:prstGeom prst="rect">
            <a:avLst/>
          </a:prstGeom>
        </p:spPr>
      </p:pic>
      <p:pic>
        <p:nvPicPr>
          <p:cNvPr id="6146" name="Picture 2" descr="C:\Documents and Settings\михалыч\Мои документы\герои ВОв Жуков\плакат Мухина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28926" y="1428736"/>
            <a:ext cx="3500462" cy="504478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6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 fullScrn="1"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b="1" dirty="0" smtClean="0">
                <a:latin typeface="Arno Pro Smbd Subhead" pitchFamily="18" charset="0"/>
              </a:rPr>
              <a:t>ПАРАД 7 НОЯБРЯ 1941 года</a:t>
            </a:r>
            <a:endParaRPr lang="ru-RU" b="1" dirty="0">
              <a:latin typeface="Arno Pro Smbd Subhead" pitchFamily="18" charset="0"/>
            </a:endParaRPr>
          </a:p>
        </p:txBody>
      </p:sp>
      <p:pic>
        <p:nvPicPr>
          <p:cNvPr id="7" name="03.wmv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2552700" y="2890838"/>
            <a:ext cx="3048000" cy="22860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2051" name="Picture 3" descr="G:\ВОв картинки\парад 7 ноября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87624" y="1556792"/>
            <a:ext cx="6500858" cy="48756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6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0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1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vide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:\ВОв картинки\sait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0034" y="142852"/>
            <a:ext cx="8229600" cy="1868805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85720" y="2285992"/>
            <a:ext cx="8572560" cy="369331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>
                <a:latin typeface="Arial Black" pitchFamily="34" charset="0"/>
              </a:rPr>
              <a:t>ИСТОРИЧЕСКАЯ СПРАВКА:</a:t>
            </a:r>
          </a:p>
          <a:p>
            <a:pPr>
              <a:lnSpc>
                <a:spcPct val="150000"/>
              </a:lnSpc>
            </a:pPr>
            <a:r>
              <a:rPr lang="ru-RU" dirty="0" smtClean="0"/>
              <a:t>	В этой битве с обеих сторон участвовало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ru-RU" dirty="0" smtClean="0"/>
              <a:t> свыше трех миллионов человек,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ru-RU" dirty="0" smtClean="0"/>
              <a:t> до 22 тысяч орудий и минометов,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ru-RU" dirty="0" smtClean="0"/>
              <a:t> около трех тысяч танков,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ru-RU" dirty="0" smtClean="0"/>
              <a:t> более двух тысяч самолетов.</a:t>
            </a:r>
          </a:p>
          <a:p>
            <a:pPr>
              <a:lnSpc>
                <a:spcPct val="150000"/>
              </a:lnSpc>
            </a:pPr>
            <a:r>
              <a:rPr lang="ru-RU" dirty="0" smtClean="0"/>
              <a:t>	Битва за Москву продолжалась 203 дня и ночи.</a:t>
            </a:r>
          </a:p>
          <a:p>
            <a:pPr>
              <a:lnSpc>
                <a:spcPct val="150000"/>
              </a:lnSpc>
            </a:pPr>
            <a:r>
              <a:rPr lang="ru-RU" dirty="0" smtClean="0"/>
              <a:t>	С </a:t>
            </a:r>
            <a:r>
              <a:rPr lang="ru-RU" b="1" i="1" dirty="0" smtClean="0"/>
              <a:t>5 декабря 1941 года по 20 апреля 1942 </a:t>
            </a:r>
            <a:r>
              <a:rPr lang="ru-RU" dirty="0" smtClean="0"/>
              <a:t>года в ходе мощного контрнаступления советские войска нанесли </a:t>
            </a:r>
            <a:r>
              <a:rPr lang="ru-RU" b="1" dirty="0" smtClean="0"/>
              <a:t>первое крупное поражение фашистам</a:t>
            </a:r>
            <a:r>
              <a:rPr lang="ru-RU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191</TotalTime>
  <Words>155</Words>
  <Application>Microsoft Office PowerPoint</Application>
  <PresentationFormat>Экран (4:3)</PresentationFormat>
  <Paragraphs>28</Paragraphs>
  <Slides>11</Slides>
  <Notes>0</Notes>
  <HiddenSlides>0</HiddenSlides>
  <MMClips>3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Изящная</vt:lpstr>
      <vt:lpstr>МЫ СВОЙ ПОБЕДНЫЙ ПУТЬ К БЕРЛИНУ ОТКРЫЛИ БИТВОЙ ЗА МОСКВУ </vt:lpstr>
      <vt:lpstr>Слайд 2</vt:lpstr>
      <vt:lpstr>ОБОРОНА МОСКВЫ</vt:lpstr>
      <vt:lpstr>ГЕРОИ МОСКОВСКОЙ БИТВЫ</vt:lpstr>
      <vt:lpstr>ГЕРОИ  МОСКОВСКОЙ БИТВЫ – 28 ГЕРОЕВ-ПАНФИЛОВЦЕВ</vt:lpstr>
      <vt:lpstr>ГЕРОИ МОСКОВСКОЙ БИТВЫ – ВИКТОР ВАСИЛЬЕВИЧ ТАЛАЛИХИН</vt:lpstr>
      <vt:lpstr>КОНТРНАСТУПЛЕНИЕ СОВЕТСКИХ ВОЙСК 5 – 6 ДЕКАБРЯ 1941 г.</vt:lpstr>
      <vt:lpstr>ПАРАД 7 НОЯБРЯ 1941 года</vt:lpstr>
      <vt:lpstr>Слайд 9</vt:lpstr>
      <vt:lpstr>ИТОГИ МОСКОВСКОЙ БИТВЫ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МЫ СВОЙ ПОБЕДНЫЙ ПУТЬ К БЕРЛИНУ ОТКРЫЛИ БИТВОЙ ЗА МОСКВУ</dc:title>
  <dc:creator>User</dc:creator>
  <cp:lastModifiedBy>User</cp:lastModifiedBy>
  <cp:revision>24</cp:revision>
  <dcterms:modified xsi:type="dcterms:W3CDTF">2016-11-24T07:20:36Z</dcterms:modified>
</cp:coreProperties>
</file>