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7" r:id="rId1"/>
  </p:sldMasterIdLst>
  <p:notesMasterIdLst>
    <p:notesMasterId r:id="rId24"/>
  </p:notesMasterIdLst>
  <p:sldIdLst>
    <p:sldId id="256" r:id="rId2"/>
    <p:sldId id="289" r:id="rId3"/>
    <p:sldId id="311" r:id="rId4"/>
    <p:sldId id="290" r:id="rId5"/>
    <p:sldId id="319" r:id="rId6"/>
    <p:sldId id="320" r:id="rId7"/>
    <p:sldId id="291" r:id="rId8"/>
    <p:sldId id="318" r:id="rId9"/>
    <p:sldId id="282" r:id="rId10"/>
    <p:sldId id="321" r:id="rId11"/>
    <p:sldId id="322" r:id="rId12"/>
    <p:sldId id="348" r:id="rId13"/>
    <p:sldId id="323" r:id="rId14"/>
    <p:sldId id="296" r:id="rId15"/>
    <p:sldId id="297" r:id="rId16"/>
    <p:sldId id="298" r:id="rId17"/>
    <p:sldId id="324" r:id="rId18"/>
    <p:sldId id="349" r:id="rId19"/>
    <p:sldId id="295" r:id="rId20"/>
    <p:sldId id="340" r:id="rId21"/>
    <p:sldId id="341" r:id="rId22"/>
    <p:sldId id="350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009900"/>
    <a:srgbClr val="33CC33"/>
    <a:srgbClr val="CC0000"/>
    <a:srgbClr val="666699"/>
    <a:srgbClr val="FFCC00"/>
    <a:srgbClr val="33CCFF"/>
    <a:srgbClr val="0000FF"/>
    <a:srgbClr val="66FF66"/>
    <a:srgbClr val="48A86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7308" autoAdjust="0"/>
    <p:restoredTop sz="95140" autoAdjust="0"/>
  </p:normalViewPr>
  <p:slideViewPr>
    <p:cSldViewPr>
      <p:cViewPr>
        <p:scale>
          <a:sx n="68" d="100"/>
          <a:sy n="68" d="100"/>
        </p:scale>
        <p:origin x="-1212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0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8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0169A18F-CD94-4664-848D-120494C54964}" type="datetimeFigureOut">
              <a:rPr lang="ru-RU"/>
              <a:pPr>
                <a:defRPr/>
              </a:pPr>
              <a:t>12.11.2016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09C8AA36-1861-43EF-8615-69D2F9FEF1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C8AA36-1861-43EF-8615-69D2F9FEF1BD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C8AA36-1861-43EF-8615-69D2F9FEF1BD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Поэтому весной 1928 г. Сталин предложил начать конфискацию «излишков» у кулаков</a:t>
            </a:r>
            <a:r>
              <a:rPr lang="ru-RU" baseline="0" dirty="0" smtClean="0"/>
              <a:t> и </a:t>
            </a:r>
            <a:r>
              <a:rPr lang="ru-RU" dirty="0" smtClean="0"/>
              <a:t>середняков. Против этого выступили Бухарин и разделявшие его взгляды на НЭП глава правительства А.И. Рыков и лидер советских профсоюзов М.П. Томский </a:t>
            </a:r>
          </a:p>
          <a:p>
            <a:r>
              <a:rPr lang="ru-RU" dirty="0" smtClean="0"/>
              <a:t>В ноябре 1928 г. на пленуме ЦК ВКП ( б ) взгляды Бухарина, Рыкова, </a:t>
            </a:r>
          </a:p>
          <a:p>
            <a:r>
              <a:rPr lang="ru-RU" dirty="0" smtClean="0"/>
              <a:t>Томского и их сторонников были объявлены «правым уклоном» и осуждены как попытка </a:t>
            </a:r>
          </a:p>
          <a:p>
            <a:r>
              <a:rPr lang="ru-RU" dirty="0" smtClean="0"/>
              <a:t>спасти сельскую буржуазию и сорвать строительство социализма.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C8AA36-1861-43EF-8615-69D2F9FEF1BD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330B810-B445-4D96-839D-6206A447E5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DEF2ED6-62A4-453C-A21F-2D71E0C32B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89C59321-E370-416C-82CF-5E38BC0684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A97A5B3-D61B-47C7-9EAB-9035571F48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253FF5EA-B31F-4A10-9712-630C56C95C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AA448CA-FD02-4473-9D43-77692E05574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73961C2-6A1A-47FB-B44C-67205F5BCC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8C2FF09-130B-4F12-8B98-85BD705615A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1B75655-F1B1-41E6-8623-3CB051B3FC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82D9148-1EA8-4DB8-9724-57A56DBE03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584CB00-B9B0-4342-87C6-553098D771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4CB04B11-1634-4D5E-A37E-4C3BCD1F1A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1%82%D0%B0%D1%85%D0%B0%D0%BD%D0%BE%D0%B2%D1%81%D0%BA%D0%BE%D0%B5_%D0%B4%D0%B2%D0%B8%D0%B6%D0%B5%D0%BD%D0%B8%D0%B5" TargetMode="External"/><Relationship Id="rId2" Type="http://schemas.openxmlformats.org/officeDocument/2006/relationships/hyperlink" Target="https://ru.wikipedia.org/wiki/%D0%98%D0%B7%D0%BE%D1%82%D0%BE%D0%B2%D1%81%D0%BA%D0%BE%D0%B5_%D0%B4%D0%B2%D0%B8%D0%B6%D0%B5%D0%BD%D0%B8%D0%B5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0%D0%B0%D0%B7%D0%B4%D0%B5%D0%BB%D0%B5%D0%BD%D0%B8%D0%B5_%D1%82%D1%80%D1%83%D0%B4%D0%B0" TargetMode="External"/><Relationship Id="rId2" Type="http://schemas.openxmlformats.org/officeDocument/2006/relationships/hyperlink" Target="https://ru.wikipedia.org/wiki/%D0%A2%D0%BE%D0%BD%D0%BD%D0%B0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0"/>
              </a:schemeClr>
            </a:gs>
            <a:gs pos="50000">
              <a:schemeClr val="bg2">
                <a:lumMod val="90000"/>
              </a:schemeClr>
            </a:gs>
            <a:gs pos="100000">
              <a:srgbClr val="00B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0628" y="1214438"/>
            <a:ext cx="4143372" cy="3714760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ru-RU" sz="35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Times New Roman" pitchFamily="18" charset="0"/>
              </a:rPr>
              <a:t>Индустриализация </a:t>
            </a:r>
            <a:br>
              <a:rPr lang="ru-RU" sz="35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Times New Roman" pitchFamily="18" charset="0"/>
              </a:rPr>
              <a:t>в СССР</a:t>
            </a:r>
          </a:p>
        </p:txBody>
      </p:sp>
      <p:pic>
        <p:nvPicPr>
          <p:cNvPr id="12292" name="Picture 4" descr="C:\Users\Галинка\Desktop\10-lyet-soviet-industrial-movement-propaganda-poster-limited-c1011248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316"/>
            <a:ext cx="5143504" cy="6880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bg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8"/>
          </a:xfrm>
        </p:spPr>
        <p:txBody>
          <a:bodyPr>
            <a:normAutofit fontScale="90000"/>
          </a:bodyPr>
          <a:lstStyle/>
          <a:p>
            <a:r>
              <a:rPr lang="ru-RU" sz="2600" dirty="0" smtClean="0">
                <a:solidFill>
                  <a:schemeClr val="tx1"/>
                </a:solidFill>
              </a:rPr>
              <a:t>В результате жесткой и беспринципной борьбы Сталин стал единоличным и непререкаемым лидером ВКП ( б ), что дало ему возможность, по его собственным словам, «послать нэп к черту»</a:t>
            </a:r>
            <a:endParaRPr lang="ru-RU" sz="2600" dirty="0">
              <a:solidFill>
                <a:schemeClr val="tx1"/>
              </a:solidFill>
            </a:endParaRP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1383254"/>
            <a:ext cx="8258204" cy="5474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bg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Первый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пятилетний план 1929 -1932 гг.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600200"/>
            <a:ext cx="8572560" cy="525780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2 плана:</a:t>
            </a:r>
          </a:p>
          <a:p>
            <a:pPr>
              <a:buFont typeface="Wingdings" pitchFamily="2" charset="2"/>
              <a:buChar char="v"/>
            </a:pPr>
            <a:r>
              <a:rPr lang="ru-RU" sz="3200" u="sng" dirty="0" smtClean="0"/>
              <a:t>отправной</a:t>
            </a:r>
            <a:r>
              <a:rPr lang="ru-RU" dirty="0" smtClean="0"/>
              <a:t> (при неблагоприятных условиях)</a:t>
            </a:r>
          </a:p>
          <a:p>
            <a:pPr>
              <a:buNone/>
            </a:pPr>
            <a:r>
              <a:rPr lang="ru-RU" dirty="0" smtClean="0"/>
              <a:t>     и </a:t>
            </a:r>
            <a:r>
              <a:rPr lang="ru-RU" sz="3000" u="sng" dirty="0" smtClean="0"/>
              <a:t>оптимальный</a:t>
            </a:r>
            <a:r>
              <a:rPr lang="ru-RU" dirty="0" smtClean="0"/>
              <a:t> (при </a:t>
            </a:r>
            <a:r>
              <a:rPr lang="en-US" dirty="0" smtClean="0"/>
              <a:t>max</a:t>
            </a:r>
            <a:r>
              <a:rPr lang="ru-RU" dirty="0" smtClean="0"/>
              <a:t> благоприятных условиях)</a:t>
            </a:r>
          </a:p>
          <a:p>
            <a:pPr>
              <a:spcBef>
                <a:spcPts val="1800"/>
              </a:spcBef>
              <a:buFont typeface="Wingdings" pitchFamily="2" charset="2"/>
              <a:buChar char="v"/>
            </a:pPr>
            <a:r>
              <a:rPr lang="ru-RU" dirty="0" smtClean="0"/>
              <a:t>Через два года был увеличен</a:t>
            </a:r>
          </a:p>
          <a:p>
            <a:pPr>
              <a:spcBef>
                <a:spcPts val="1800"/>
              </a:spcBef>
              <a:buFont typeface="Wingdings" pitchFamily="2" charset="2"/>
              <a:buChar char="v"/>
            </a:pPr>
            <a:r>
              <a:rPr lang="ru-RU" dirty="0" smtClean="0"/>
              <a:t>Создание 1235 (1500) предприятий</a:t>
            </a:r>
          </a:p>
          <a:p>
            <a:pPr>
              <a:spcBef>
                <a:spcPts val="1800"/>
              </a:spcBef>
              <a:buFont typeface="Wingdings" pitchFamily="2" charset="2"/>
              <a:buChar char="v"/>
            </a:pPr>
            <a:r>
              <a:rPr lang="ru-RU" dirty="0" smtClean="0"/>
              <a:t>Лозунг – «Техника решает всё!»</a:t>
            </a:r>
          </a:p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bg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22225"/>
            <a:ext cx="8858250" cy="595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 txBox="1">
            <a:spLocks/>
          </p:cNvSpPr>
          <p:nvPr/>
        </p:nvSpPr>
        <p:spPr>
          <a:xfrm>
            <a:off x="-428660" y="5929330"/>
            <a:ext cx="9787006" cy="92867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конце 1932 года было объявлено об успешном и</a:t>
            </a:r>
            <a:r>
              <a:rPr lang="ru-RU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досрочном выполнении </a:t>
            </a:r>
            <a:r>
              <a:rPr lang="ru-RU" b="1" dirty="0" smtClean="0">
                <a:solidFill>
                  <a:srgbClr val="FF0000"/>
                </a:solidFill>
                <a:latin typeface="+mn-lt"/>
              </a:rPr>
              <a:t>1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пятилетки за </a:t>
            </a:r>
            <a:r>
              <a:rPr lang="ru-RU" b="1" dirty="0" smtClean="0">
                <a:solidFill>
                  <a:srgbClr val="FF0000"/>
                </a:solidFill>
                <a:latin typeface="+mn-lt"/>
              </a:rPr>
              <a:t>4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года и </a:t>
            </a:r>
            <a:r>
              <a:rPr lang="ru-RU" b="1" dirty="0" smtClean="0">
                <a:solidFill>
                  <a:srgbClr val="FF0000"/>
                </a:solidFill>
                <a:latin typeface="+mn-lt"/>
              </a:rPr>
              <a:t>3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месяца.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bg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Итоги первой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пятилетки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071546"/>
            <a:ext cx="9001156" cy="557216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Днепрогэс</a:t>
            </a:r>
          </a:p>
          <a:p>
            <a:r>
              <a:rPr lang="ru-RU" dirty="0" smtClean="0"/>
              <a:t>Магнитогорский, Кузнецкий и Запорожский металлургический комбинаты</a:t>
            </a:r>
          </a:p>
          <a:p>
            <a:r>
              <a:rPr lang="ru-RU" dirty="0" smtClean="0"/>
              <a:t>Сталинградский тракторный завод</a:t>
            </a:r>
          </a:p>
          <a:p>
            <a:r>
              <a:rPr lang="ru-RU" dirty="0" smtClean="0"/>
              <a:t>Московский и Горьковский автозаводы</a:t>
            </a:r>
          </a:p>
          <a:p>
            <a:r>
              <a:rPr lang="ru-RU" dirty="0" err="1" smtClean="0"/>
              <a:t>Уралмаш</a:t>
            </a:r>
            <a:endParaRPr lang="ru-RU" dirty="0" smtClean="0"/>
          </a:p>
          <a:p>
            <a:r>
              <a:rPr lang="ru-RU" dirty="0" smtClean="0"/>
              <a:t>12,5 млн. новых рабочих, в т.ч. из деревни 8 млн. чел.</a:t>
            </a:r>
          </a:p>
          <a:p>
            <a:r>
              <a:rPr lang="ru-RU" dirty="0" smtClean="0"/>
              <a:t>Социалистическое соревнование с 1929 г. 65% рабочих</a:t>
            </a:r>
          </a:p>
          <a:p>
            <a:r>
              <a:rPr lang="ru-RU" dirty="0" smtClean="0"/>
              <a:t>Ударные бригады – 26% рабочих</a:t>
            </a:r>
          </a:p>
          <a:p>
            <a:r>
              <a:rPr lang="ru-RU" dirty="0" err="1" smtClean="0"/>
              <a:t>Изотовское</a:t>
            </a:r>
            <a:r>
              <a:rPr lang="ru-RU" dirty="0" smtClean="0"/>
              <a:t> движение </a:t>
            </a:r>
            <a:r>
              <a:rPr lang="ru-RU" sz="2100" dirty="0" smtClean="0"/>
              <a:t>(обучение новых рабочих на производстве)</a:t>
            </a:r>
          </a:p>
          <a:p>
            <a:r>
              <a:rPr lang="ru-RU" dirty="0" err="1" smtClean="0"/>
              <a:t>Героичский</a:t>
            </a:r>
            <a:r>
              <a:rPr lang="ru-RU" dirty="0" smtClean="0"/>
              <a:t> труд, энтузиазм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bg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Галинка\Desktop\dniproge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2143108" y="142875"/>
            <a:ext cx="5143536" cy="10001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Днепрогэс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bg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C:\Users\Галинка\Desktop\87BF58C5-55EC-49BB-8B04-F478B6D8355C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42876" y="142875"/>
            <a:ext cx="9501222" cy="1000109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Магнитогорский металлургический комбинат</a:t>
            </a:r>
            <a:endParaRPr lang="ru-RU" sz="34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bg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Галинка\Desktop\kuz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9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50" y="0"/>
            <a:ext cx="8858250" cy="107154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Кузнецкий металлургический комбинат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bg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000364" cy="3000372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Шахтёр – Изотов </a:t>
            </a:r>
            <a:br>
              <a:rPr lang="ru-RU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Никита </a:t>
            </a:r>
            <a:r>
              <a:rPr lang="ru-RU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Алексеевич</a:t>
            </a:r>
            <a:r>
              <a:rPr lang="ru-RU" sz="2800" b="0" dirty="0" smtClean="0">
                <a:solidFill>
                  <a:schemeClr val="tx1"/>
                </a:solidFill>
              </a:rPr>
              <a:t> </a:t>
            </a:r>
            <a:r>
              <a:rPr lang="ru-RU" sz="1200" b="0" dirty="0" smtClean="0">
                <a:solidFill>
                  <a:schemeClr val="tx1"/>
                </a:solidFill>
              </a:rPr>
              <a:t>инициатор</a:t>
            </a:r>
            <a:r>
              <a:rPr lang="ru-RU" sz="1200" b="0" dirty="0" smtClean="0">
                <a:solidFill>
                  <a:schemeClr val="tx1"/>
                </a:solidFill>
              </a:rPr>
              <a:t> </a:t>
            </a:r>
            <a:r>
              <a:rPr lang="ru-RU" sz="1200" b="0" u="sng" dirty="0" err="1" smtClean="0">
                <a:solidFill>
                  <a:schemeClr val="tx1"/>
                </a:solidFill>
                <a:hlinkClick r:id="rId2" tooltip="Изотовское движение"/>
              </a:rPr>
              <a:t>Изотовского</a:t>
            </a:r>
            <a:r>
              <a:rPr lang="ru-RU" sz="1200" b="0" u="sng" dirty="0" smtClean="0">
                <a:solidFill>
                  <a:schemeClr val="tx1"/>
                </a:solidFill>
                <a:hlinkClick r:id="rId2" tooltip="Изотовское движение"/>
              </a:rPr>
              <a:t> движения</a:t>
            </a:r>
            <a:r>
              <a:rPr lang="ru-RU" sz="1200" b="0" dirty="0" smtClean="0">
                <a:solidFill>
                  <a:schemeClr val="tx1"/>
                </a:solidFill>
              </a:rPr>
              <a:t> по массовому обучению молодых рабочих кадровыми рабочими, один из зачинателей </a:t>
            </a:r>
            <a:r>
              <a:rPr lang="ru-RU" sz="1200" b="0" dirty="0" smtClean="0">
                <a:solidFill>
                  <a:schemeClr val="tx1"/>
                </a:solidFill>
                <a:hlinkClick r:id="rId3" tooltip="Стахановское движение"/>
              </a:rPr>
              <a:t>Стахановского движения</a:t>
            </a:r>
            <a:r>
              <a:rPr lang="ru-RU" sz="1200" b="0" dirty="0" smtClean="0">
                <a:solidFill>
                  <a:schemeClr val="tx1"/>
                </a:solidFill>
              </a:rPr>
              <a:t>.</a:t>
            </a:r>
            <a:endParaRPr lang="ru-RU" sz="12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86084" y="5857868"/>
            <a:ext cx="5857916" cy="100013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Сталинградский тракторный завод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53717" y="1"/>
            <a:ext cx="61902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071810"/>
            <a:ext cx="2991091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642918"/>
            <a:ext cx="4043362" cy="6000792"/>
          </a:xfrm>
        </p:spPr>
        <p:txBody>
          <a:bodyPr>
            <a:normAutofit fontScale="90000"/>
          </a:bodyPr>
          <a:lstStyle/>
          <a:p>
            <a:r>
              <a:rPr lang="ru-RU" sz="1400" b="0" dirty="0" smtClean="0">
                <a:solidFill>
                  <a:schemeClr val="tx1"/>
                </a:solidFill>
              </a:rPr>
              <a:t>В ночь с 30 на 31 августа 1935 года за смену (5 ч. 45 мин.) вместе с двумя </a:t>
            </a:r>
            <a:r>
              <a:rPr lang="ru-RU" sz="1600" b="0" dirty="0" smtClean="0">
                <a:solidFill>
                  <a:schemeClr val="tx1"/>
                </a:solidFill>
              </a:rPr>
              <a:t>крепильщиками добыл 102 </a:t>
            </a:r>
            <a:r>
              <a:rPr lang="ru-RU" sz="1600" b="0" dirty="0" smtClean="0">
                <a:solidFill>
                  <a:schemeClr val="tx1"/>
                </a:solidFill>
                <a:hlinkClick r:id="rId2" tooltip="Тонна"/>
              </a:rPr>
              <a:t>тонны</a:t>
            </a:r>
            <a:r>
              <a:rPr lang="ru-RU" sz="1600" b="0" dirty="0" smtClean="0">
                <a:solidFill>
                  <a:schemeClr val="tx1"/>
                </a:solidFill>
              </a:rPr>
              <a:t> угля при норме на одного забойщика в 7 тонн, в 14 раз превысив эту норму и установив рекорд. Весь уголь был записан на забойщика, хотя он работал не в одиночку. Однако даже с учетом всех рабочих смены успех был значительным. Причина успеха была в новом </a:t>
            </a:r>
            <a:r>
              <a:rPr lang="ru-RU" sz="1600" b="0" dirty="0" smtClean="0">
                <a:solidFill>
                  <a:schemeClr val="tx1"/>
                </a:solidFill>
                <a:hlinkClick r:id="rId3" tooltip="Разделение труда"/>
              </a:rPr>
              <a:t>разделении труда</a:t>
            </a:r>
            <a:r>
              <a:rPr lang="ru-RU" sz="1600" b="0" dirty="0" smtClean="0">
                <a:solidFill>
                  <a:schemeClr val="tx1"/>
                </a:solidFill>
              </a:rPr>
              <a:t>. До этого дня в забое одновременно работали несколько человек, которые вырубали при помощи отбойных молотков уголь, а затем, чтобы избежать обвала, укрепляли брёвнами свод шахты. За несколько дней до установления рекорда в беседе с забойщиками Стаханов предложил кардинально изменить организацию труда в забое. Забойщика необходимо освободить от крепёжных работ, чтобы он только рубил уголь. «Если разделить труд, то можно за смену не 9, а 70—80 тонн угля нарубить» — заметил Стаханов.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upload.wikimedia.org/wikipedia/ru/thumb/4/4f/%D0%A1%D1%82%D0%B0%D1%85%D0%B0%D0%BD%D0%BE%D0%B2-_%D0%A2%D0%B0%D0%B9%D0%BC.jpg/280px-%D0%A1%D1%82%D0%B0%D1%85%D0%B0%D0%BD%D0%BE%D0%B2-_%D0%A2%D0%B0%D0%B9%D0%B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1571612"/>
            <a:ext cx="3929058" cy="5286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bg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C:\Users\Галинка\Desktop\белом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91625" cy="6893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5572140"/>
            <a:ext cx="7758112" cy="10001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Беломорканал, соединивший Белое и Балтийское моря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1931 – 1933 гг.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bg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0"/>
            <a:ext cx="8929718" cy="685800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1600" dirty="0" smtClean="0"/>
              <a:t>              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57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j-ea"/>
                <a:cs typeface="Times New Roman" pitchFamily="18" charset="0"/>
              </a:rPr>
              <a:t>Индустриализация </a:t>
            </a:r>
            <a:r>
              <a:rPr lang="ru-RU" sz="3600" b="1" dirty="0" smtClean="0">
                <a:effectLst/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600" b="1" dirty="0" smtClean="0">
                <a:effectLst/>
                <a:latin typeface="Times New Roman" pitchFamily="18" charset="0"/>
                <a:cs typeface="Times New Roman" pitchFamily="18" charset="0"/>
              </a:rPr>
              <a:t> создание тяжелой промышленности, крупного машинного производства. 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36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н. ХХ в. </a:t>
            </a: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– Россия – </a:t>
            </a:r>
            <a:r>
              <a:rPr lang="ru-RU" sz="3900" b="1" u="sng" dirty="0" smtClean="0">
                <a:latin typeface="Times New Roman" pitchFamily="18" charset="0"/>
                <a:cs typeface="Times New Roman" pitchFamily="18" charset="0"/>
              </a:rPr>
              <a:t>аграрно-индустриальная страна</a:t>
            </a:r>
            <a:r>
              <a:rPr lang="ru-RU" sz="3900" u="sng" dirty="0" smtClean="0">
                <a:effectLst/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900" dirty="0" smtClean="0">
                <a:effectLst/>
                <a:latin typeface="Times New Roman" pitchFamily="18" charset="0"/>
                <a:cs typeface="Times New Roman" pitchFamily="18" charset="0"/>
              </a:rPr>
              <a:t>     2 эшелона модернизации</a:t>
            </a:r>
          </a:p>
          <a:p>
            <a:pPr eaLnBrk="1" hangingPunct="1">
              <a:spcBef>
                <a:spcPts val="1200"/>
              </a:spcBef>
              <a:buFont typeface="Wingdings" pitchFamily="2" charset="2"/>
              <a:buChar char="v"/>
              <a:defRPr/>
            </a:pP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dirty="0" smtClean="0">
                <a:effectLst/>
                <a:latin typeface="Times New Roman" pitchFamily="18" charset="0"/>
                <a:cs typeface="Times New Roman" pitchFamily="18" charset="0"/>
              </a:rPr>
              <a:t>результат революции и гражданской войны – </a:t>
            </a:r>
            <a:r>
              <a:rPr lang="ru-RU" sz="4600" b="1" dirty="0" err="1" smtClean="0">
                <a:effectLst/>
                <a:latin typeface="Times New Roman" pitchFamily="18" charset="0"/>
                <a:cs typeface="Times New Roman" pitchFamily="18" charset="0"/>
              </a:rPr>
              <a:t>аграризация</a:t>
            </a:r>
            <a:r>
              <a:rPr lang="ru-RU" sz="46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1200"/>
              </a:spcBef>
              <a:buFont typeface="Wingdings" pitchFamily="2" charset="2"/>
              <a:buChar char="v"/>
              <a:defRPr/>
            </a:pP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середине</a:t>
            </a: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 20-х годов – завершено восстановление  экономики в основном. </a:t>
            </a:r>
            <a:r>
              <a:rPr lang="ru-RU" sz="3900" u="sng" dirty="0" smtClean="0">
                <a:latin typeface="Times New Roman" pitchFamily="18" charset="0"/>
                <a:cs typeface="Times New Roman" pitchFamily="18" charset="0"/>
              </a:rPr>
              <a:t>СССР достиг уровня 1914 г.</a:t>
            </a:r>
            <a:r>
              <a:rPr lang="ru-RU" sz="3900" u="sng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v"/>
              <a:defRPr/>
            </a:pPr>
            <a:r>
              <a:rPr lang="en-US" sz="39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smtClean="0">
                <a:effectLst/>
                <a:latin typeface="Times New Roman" pitchFamily="18" charset="0"/>
                <a:cs typeface="Times New Roman" pitchFamily="18" charset="0"/>
              </a:rPr>
              <a:t>XIV </a:t>
            </a:r>
            <a:r>
              <a:rPr lang="ru-RU" sz="3900" b="1" dirty="0" smtClean="0">
                <a:effectLst/>
                <a:latin typeface="Times New Roman" pitchFamily="18" charset="0"/>
                <a:cs typeface="Times New Roman" pitchFamily="18" charset="0"/>
              </a:rPr>
              <a:t>съезд партии в1925 г. </a:t>
            </a:r>
            <a:r>
              <a:rPr lang="ru-RU" sz="3900" dirty="0" smtClean="0">
                <a:effectLst/>
                <a:latin typeface="Times New Roman" pitchFamily="18" charset="0"/>
                <a:cs typeface="Times New Roman" pitchFamily="18" charset="0"/>
              </a:rPr>
              <a:t>взял курс на индустриализацию при сохранении союза рабочего класса и крестьянства   </a:t>
            </a: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и сбалансированным  развитием промышленности  и сельского хозяйства</a:t>
            </a:r>
            <a:endParaRPr lang="ru-RU" sz="39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16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600" dirty="0" smtClean="0"/>
              <a:t>                                                        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bg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7154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Построен силами заключенных </a:t>
            </a:r>
            <a:r>
              <a:rPr lang="ru-RU" sz="36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ГУЛАГа</a:t>
            </a:r>
            <a:r>
              <a:rPr lang="ru-RU" sz="3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5903893"/>
            <a:ext cx="8286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227 километров. </a:t>
            </a:r>
            <a:endParaRPr lang="ru-RU" sz="4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bg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/>
          <a:lstStyle/>
          <a:p>
            <a:r>
              <a:rPr 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Беломорканал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857232"/>
            <a:ext cx="871543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/>
              <a:t>  </a:t>
            </a:r>
            <a:r>
              <a:rPr lang="ru-RU" sz="2600" dirty="0" smtClean="0"/>
              <a:t>Согласно официальным данным во время строительства канала в </a:t>
            </a:r>
            <a:r>
              <a:rPr lang="ru-RU" sz="2600" dirty="0" err="1" smtClean="0"/>
              <a:t>БелБалтЛаге</a:t>
            </a:r>
            <a:r>
              <a:rPr lang="ru-RU" sz="2600" dirty="0" smtClean="0"/>
              <a:t>   </a:t>
            </a:r>
            <a:r>
              <a:rPr lang="ru-RU" sz="2600" b="1" dirty="0" smtClean="0"/>
              <a:t>умерло </a:t>
            </a:r>
          </a:p>
          <a:p>
            <a:r>
              <a:rPr lang="ru-RU" sz="2400" dirty="0" smtClean="0"/>
              <a:t>     в 1931 году 1438 заключённых (2,24 % от числа работавших),</a:t>
            </a:r>
          </a:p>
          <a:p>
            <a:r>
              <a:rPr lang="ru-RU" sz="2400" dirty="0" smtClean="0"/>
              <a:t>     в 1932 году — 2010 человек (2,03 %), </a:t>
            </a:r>
          </a:p>
          <a:p>
            <a:r>
              <a:rPr lang="ru-RU" sz="2400" dirty="0" smtClean="0"/>
              <a:t>     в 1933 году 8870 заключённых (10,56 %) из-за голода в стране</a:t>
            </a:r>
          </a:p>
          <a:p>
            <a:r>
              <a:rPr lang="ru-RU" sz="2400" dirty="0" smtClean="0"/>
              <a:t>     и аврала перед завершением стройки.</a:t>
            </a:r>
          </a:p>
          <a:p>
            <a:pPr>
              <a:spcBef>
                <a:spcPts val="1200"/>
              </a:spcBef>
              <a:buFont typeface="Wingdings" pitchFamily="2" charset="2"/>
              <a:buChar char="v"/>
            </a:pPr>
            <a:r>
              <a:rPr lang="ru-RU" sz="2400" dirty="0" smtClean="0"/>
              <a:t>  </a:t>
            </a:r>
            <a:r>
              <a:rPr lang="ru-RU" sz="2600" dirty="0" smtClean="0"/>
              <a:t>После окончания строительства 4 августа 1933 года </a:t>
            </a:r>
          </a:p>
          <a:p>
            <a:r>
              <a:rPr lang="ru-RU" sz="2600" dirty="0" smtClean="0"/>
              <a:t>освобождены  –  12 484 заключённых, </a:t>
            </a:r>
          </a:p>
          <a:p>
            <a:r>
              <a:rPr lang="ru-RU" sz="2600" dirty="0" smtClean="0"/>
              <a:t>сокращены сроки  –  для 59 516 заключённых. </a:t>
            </a:r>
          </a:p>
          <a:p>
            <a:pPr>
              <a:spcBef>
                <a:spcPts val="1200"/>
              </a:spcBef>
              <a:buFont typeface="Wingdings" pitchFamily="2" charset="2"/>
              <a:buChar char="v"/>
            </a:pPr>
            <a:r>
              <a:rPr lang="ru-RU" sz="2400" dirty="0" smtClean="0"/>
              <a:t>  За руководство строительством награждены орденом Ленина 6 крупных деятелей ОГПУ — Г. Г. Ягода, М. Д. Берман,                  Л. И. Коган,  Я. Д. </a:t>
            </a:r>
            <a:r>
              <a:rPr lang="ru-RU" sz="2400" dirty="0" err="1" smtClean="0"/>
              <a:t>Рапопорт</a:t>
            </a:r>
            <a:r>
              <a:rPr lang="ru-RU" sz="2400" dirty="0" smtClean="0"/>
              <a:t>,  С. Г. </a:t>
            </a:r>
            <a:r>
              <a:rPr lang="ru-RU" sz="2400" dirty="0" err="1" smtClean="0"/>
              <a:t>Фирин</a:t>
            </a:r>
            <a:r>
              <a:rPr lang="ru-RU" sz="2400" dirty="0" smtClean="0"/>
              <a:t>  и  Н. А. Френкель.</a:t>
            </a:r>
          </a:p>
          <a:p>
            <a:pPr>
              <a:spcBef>
                <a:spcPts val="1200"/>
              </a:spcBef>
              <a:buFont typeface="Wingdings" pitchFamily="2" charset="2"/>
              <a:buChar char="v"/>
            </a:pPr>
            <a:r>
              <a:rPr lang="ru-RU" sz="2400" dirty="0" smtClean="0"/>
              <a:t>  После окончания строительства на эксплуатации канала была занята 71 тысяча заключённых.</a:t>
            </a:r>
            <a:endParaRPr lang="ru-RU" sz="24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Фильм </a:t>
            </a:r>
            <a:r>
              <a:rPr lang="ru-RU" smtClean="0"/>
              <a:t>67 коллективизация</a:t>
            </a:r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bg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Причины отказа от </a:t>
            </a:r>
            <a:r>
              <a:rPr lang="ru-RU" sz="40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НЭПа</a:t>
            </a:r>
            <a:endParaRPr lang="ru-RU" sz="4000" b="1" dirty="0" smtClean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929718" cy="5786454"/>
          </a:xfrm>
        </p:spPr>
        <p:txBody>
          <a:bodyPr>
            <a:normAutofit/>
          </a:bodyPr>
          <a:lstStyle/>
          <a:p>
            <a:r>
              <a:rPr lang="ru-RU" dirty="0" smtClean="0"/>
              <a:t>Проблема совместимости нэпа и коммунистической идеологии</a:t>
            </a:r>
          </a:p>
          <a:p>
            <a:r>
              <a:rPr lang="ru-RU" dirty="0" smtClean="0"/>
              <a:t>Возможность «мелкобуржуазного перерождения» Советской власти</a:t>
            </a:r>
          </a:p>
          <a:p>
            <a:r>
              <a:rPr lang="ru-RU" dirty="0" smtClean="0"/>
              <a:t>Проблемы реконструкции крупной промышленности</a:t>
            </a:r>
          </a:p>
          <a:p>
            <a:r>
              <a:rPr lang="ru-RU" dirty="0" smtClean="0"/>
              <a:t>Рост безработицы</a:t>
            </a:r>
          </a:p>
          <a:p>
            <a:r>
              <a:rPr lang="ru-RU" dirty="0" smtClean="0"/>
              <a:t>Выдвижение лозунга (1926 г.) – «Догнать и перегнать капиталистический мир»</a:t>
            </a:r>
          </a:p>
          <a:p>
            <a:r>
              <a:rPr lang="ru-RU" dirty="0" smtClean="0"/>
              <a:t>Обострение англо-советских отношений (попытка организовать политическую и экономическую блокаду СССР)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bg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Стрелка вправо 3"/>
          <p:cNvGrpSpPr>
            <a:grpSpLocks/>
          </p:cNvGrpSpPr>
          <p:nvPr/>
        </p:nvGrpSpPr>
        <p:grpSpPr bwMode="auto">
          <a:xfrm rot="-1322704">
            <a:off x="3155451" y="1284981"/>
            <a:ext cx="2063750" cy="847725"/>
            <a:chOff x="2124" y="1152"/>
            <a:chExt cx="975" cy="534"/>
          </a:xfrm>
        </p:grpSpPr>
        <p:pic>
          <p:nvPicPr>
            <p:cNvPr id="15379" name="Стрелка вправо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24" y="1152"/>
              <a:ext cx="975" cy="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80" name="Text Box 3"/>
            <p:cNvSpPr txBox="1">
              <a:spLocks noChangeArrowheads="1"/>
            </p:cNvSpPr>
            <p:nvPr/>
          </p:nvSpPr>
          <p:spPr bwMode="auto">
            <a:xfrm rot="-1045323">
              <a:off x="2149" y="1363"/>
              <a:ext cx="863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 sz="1800">
                <a:latin typeface="Constantia" pitchFamily="18" charset="0"/>
              </a:endParaRPr>
            </a:p>
          </p:txBody>
        </p:sp>
      </p:grpSp>
      <p:grpSp>
        <p:nvGrpSpPr>
          <p:cNvPr id="3" name="Стрелка вправо 6"/>
          <p:cNvGrpSpPr>
            <a:grpSpLocks/>
          </p:cNvGrpSpPr>
          <p:nvPr/>
        </p:nvGrpSpPr>
        <p:grpSpPr bwMode="auto">
          <a:xfrm rot="-1023236">
            <a:off x="3847374" y="2238640"/>
            <a:ext cx="1727200" cy="676275"/>
            <a:chOff x="2273" y="1897"/>
            <a:chExt cx="945" cy="426"/>
          </a:xfrm>
        </p:grpSpPr>
        <p:pic>
          <p:nvPicPr>
            <p:cNvPr id="15377" name="Стрелка вправо 6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73" y="1897"/>
              <a:ext cx="945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8" name="Text Box 7"/>
            <p:cNvSpPr txBox="1">
              <a:spLocks noChangeArrowheads="1"/>
            </p:cNvSpPr>
            <p:nvPr/>
          </p:nvSpPr>
          <p:spPr bwMode="auto">
            <a:xfrm rot="-217245">
              <a:off x="2294" y="2040"/>
              <a:ext cx="814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 sz="1800">
                <a:latin typeface="Constantia" pitchFamily="18" charset="0"/>
              </a:endParaRPr>
            </a:p>
          </p:txBody>
        </p:sp>
      </p:grpSp>
      <p:sp>
        <p:nvSpPr>
          <p:cNvPr id="8" name="Стрелка вправо 7"/>
          <p:cNvSpPr/>
          <p:nvPr/>
        </p:nvSpPr>
        <p:spPr>
          <a:xfrm rot="538777">
            <a:off x="4249892" y="3689609"/>
            <a:ext cx="1553468" cy="571504"/>
          </a:xfrm>
          <a:prstGeom prst="rightArrow">
            <a:avLst>
              <a:gd name="adj1" fmla="val 50000"/>
              <a:gd name="adj2" fmla="val 50000"/>
            </a:avLst>
          </a:prstGeom>
          <a:gradFill flip="none" rotWithShape="1">
            <a:gsLst>
              <a:gs pos="42000">
                <a:schemeClr val="accent1">
                  <a:tint val="66000"/>
                  <a:satMod val="160000"/>
                  <a:alpha val="48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cmpd="thickThin">
            <a:solidFill>
              <a:schemeClr val="accent1">
                <a:shade val="50000"/>
                <a:alpha val="4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schemeClr val="tx1"/>
              </a:solidFill>
            </a:endParaRPr>
          </a:p>
        </p:txBody>
      </p:sp>
      <p:grpSp>
        <p:nvGrpSpPr>
          <p:cNvPr id="4" name="Стрелка вправо 7"/>
          <p:cNvGrpSpPr>
            <a:grpSpLocks/>
          </p:cNvGrpSpPr>
          <p:nvPr/>
        </p:nvGrpSpPr>
        <p:grpSpPr bwMode="auto">
          <a:xfrm rot="1319748">
            <a:off x="3480572" y="4808438"/>
            <a:ext cx="2160588" cy="695325"/>
            <a:chOff x="2158" y="2638"/>
            <a:chExt cx="1018" cy="438"/>
          </a:xfrm>
        </p:grpSpPr>
        <p:pic>
          <p:nvPicPr>
            <p:cNvPr id="15375" name="Стрелка вправо 7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58" y="2638"/>
              <a:ext cx="1018" cy="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6" name="Text Box 19"/>
            <p:cNvSpPr txBox="1">
              <a:spLocks noChangeArrowheads="1"/>
            </p:cNvSpPr>
            <p:nvPr/>
          </p:nvSpPr>
          <p:spPr bwMode="auto">
            <a:xfrm rot="538777">
              <a:off x="2183" y="2722"/>
              <a:ext cx="888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 sz="1800">
                <a:latin typeface="Constantia" pitchFamily="18" charset="0"/>
              </a:endParaRPr>
            </a:p>
          </p:txBody>
        </p:sp>
      </p:grpSp>
      <p:sp>
        <p:nvSpPr>
          <p:cNvPr id="15368" name="Text Box 20"/>
          <p:cNvSpPr txBox="1">
            <a:spLocks noChangeArrowheads="1"/>
          </p:cNvSpPr>
          <p:nvPr/>
        </p:nvSpPr>
        <p:spPr bwMode="auto">
          <a:xfrm>
            <a:off x="5651500" y="11969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/>
          </a:p>
        </p:txBody>
      </p:sp>
      <p:sp>
        <p:nvSpPr>
          <p:cNvPr id="15369" name="Text Box 21"/>
          <p:cNvSpPr txBox="1">
            <a:spLocks noChangeArrowheads="1"/>
          </p:cNvSpPr>
          <p:nvPr/>
        </p:nvSpPr>
        <p:spPr bwMode="auto">
          <a:xfrm>
            <a:off x="5143504" y="214290"/>
            <a:ext cx="37449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/>
              <a:t> </a:t>
            </a:r>
            <a:r>
              <a:rPr lang="ru-RU" sz="2400" b="1" dirty="0"/>
              <a:t>Ликвидация </a:t>
            </a:r>
            <a:endParaRPr lang="ru-RU" sz="2400" b="1" dirty="0" smtClean="0"/>
          </a:p>
          <a:p>
            <a:pPr algn="ctr">
              <a:spcBef>
                <a:spcPts val="0"/>
              </a:spcBef>
            </a:pPr>
            <a:r>
              <a:rPr lang="ru-RU" sz="2400" b="1" dirty="0" smtClean="0"/>
              <a:t>технико-экономической </a:t>
            </a:r>
            <a:r>
              <a:rPr lang="ru-RU" sz="2400" b="1" dirty="0"/>
              <a:t>отсталости страны;</a:t>
            </a:r>
          </a:p>
        </p:txBody>
      </p:sp>
      <p:sp>
        <p:nvSpPr>
          <p:cNvPr id="15370" name="Text Box 22"/>
          <p:cNvSpPr txBox="1">
            <a:spLocks noChangeArrowheads="1"/>
          </p:cNvSpPr>
          <p:nvPr/>
        </p:nvSpPr>
        <p:spPr bwMode="auto">
          <a:xfrm>
            <a:off x="5357818" y="1643050"/>
            <a:ext cx="33115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/>
              <a:t>достижение экономической независимости;</a:t>
            </a:r>
          </a:p>
        </p:txBody>
      </p:sp>
      <p:sp>
        <p:nvSpPr>
          <p:cNvPr id="15371" name="Text Box 23"/>
          <p:cNvSpPr txBox="1">
            <a:spLocks noChangeArrowheads="1"/>
          </p:cNvSpPr>
          <p:nvPr/>
        </p:nvSpPr>
        <p:spPr bwMode="auto">
          <a:xfrm>
            <a:off x="5614988" y="3214686"/>
            <a:ext cx="35290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/>
              <a:t>создание мощной оборонной промышленности;</a:t>
            </a:r>
          </a:p>
        </p:txBody>
      </p:sp>
      <p:sp>
        <p:nvSpPr>
          <p:cNvPr id="15372" name="Text Box 24"/>
          <p:cNvSpPr txBox="1">
            <a:spLocks noChangeArrowheads="1"/>
          </p:cNvSpPr>
          <p:nvPr/>
        </p:nvSpPr>
        <p:spPr bwMode="auto">
          <a:xfrm>
            <a:off x="5286380" y="4786322"/>
            <a:ext cx="385762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/>
              <a:t>развитие базовых отраслей промышленности </a:t>
            </a:r>
            <a:r>
              <a:rPr lang="ru-RU" sz="2400" b="1" dirty="0" smtClean="0"/>
              <a:t>(металлургической, топливной и химической</a:t>
            </a:r>
            <a:r>
              <a:rPr lang="ru-RU" sz="2400" b="1" dirty="0"/>
              <a:t>).</a:t>
            </a:r>
          </a:p>
        </p:txBody>
      </p:sp>
      <p:sp>
        <p:nvSpPr>
          <p:cNvPr id="10265" name="WordArt 25"/>
          <p:cNvSpPr>
            <a:spLocks noChangeArrowheads="1" noChangeShapeType="1" noTextEdit="1"/>
          </p:cNvSpPr>
          <p:nvPr/>
        </p:nvSpPr>
        <p:spPr bwMode="auto">
          <a:xfrm>
            <a:off x="214282" y="1785926"/>
            <a:ext cx="3929090" cy="278608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j-ea"/>
                <a:cs typeface="Times New Roman" pitchFamily="18" charset="0"/>
              </a:rPr>
              <a:t>Цели</a:t>
            </a:r>
          </a:p>
          <a:p>
            <a:pPr algn="ctr"/>
            <a:r>
              <a:rPr lang="ru-RU" sz="4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j-ea"/>
                <a:cs typeface="Times New Roman" pitchFamily="18" charset="0"/>
              </a:rPr>
              <a:t>индустриализации</a:t>
            </a:r>
            <a:endParaRPr lang="ru-RU" sz="40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bg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Внутрипартийная борьба</a:t>
            </a:r>
            <a:br>
              <a:rPr 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</a:rPr>
              <a:t>о методах, темпах индустриализации, и источниках накопления</a:t>
            </a:r>
            <a:r>
              <a:rPr lang="ru-RU" sz="4000" dirty="0" smtClean="0"/>
              <a:t>. </a:t>
            </a:r>
            <a:endParaRPr lang="ru-RU" sz="4000" b="1" dirty="0" smtClean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2000264" cy="642942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«Левые»   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1785926"/>
            <a:ext cx="2920519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5112" y="1571613"/>
            <a:ext cx="353839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5072066" y="6215082"/>
            <a:ext cx="4286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Бухарин </a:t>
            </a:r>
            <a:r>
              <a:rPr lang="ru-RU" sz="2400" dirty="0" smtClean="0">
                <a:solidFill>
                  <a:srgbClr val="C00000"/>
                </a:solidFill>
              </a:rPr>
              <a:t>Николай Иванович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088559"/>
            <a:ext cx="35718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Троцкий </a:t>
            </a:r>
            <a:r>
              <a:rPr lang="ru-RU" sz="2400" dirty="0" smtClean="0">
                <a:solidFill>
                  <a:srgbClr val="C00000"/>
                </a:solidFill>
              </a:rPr>
              <a:t>Лев Давидович </a:t>
            </a:r>
            <a:r>
              <a:rPr lang="ru-RU" sz="2000" dirty="0" err="1" smtClean="0">
                <a:solidFill>
                  <a:srgbClr val="C00000"/>
                </a:solidFill>
              </a:rPr>
              <a:t>Лейба</a:t>
            </a:r>
            <a:r>
              <a:rPr lang="ru-RU" sz="2000" dirty="0" smtClean="0">
                <a:solidFill>
                  <a:srgbClr val="C00000"/>
                </a:solidFill>
              </a:rPr>
              <a:t> Давидович Бронштейн. 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072066" y="857232"/>
            <a:ext cx="2071702" cy="7858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+mn-lt"/>
              </a:rPr>
              <a:t>«П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равые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bg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Внутрипартийная борьба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14282" y="1857364"/>
            <a:ext cx="4286280" cy="4786346"/>
          </a:xfrm>
        </p:spPr>
        <p:txBody>
          <a:bodyPr>
            <a:normAutofit fontScale="25000" lnSpcReduction="20000"/>
          </a:bodyPr>
          <a:lstStyle/>
          <a:p>
            <a:r>
              <a:rPr lang="ru-RU" sz="6200" dirty="0" smtClean="0"/>
              <a:t>За  «</a:t>
            </a:r>
            <a:r>
              <a:rPr lang="ru-RU" sz="6200" dirty="0" err="1" smtClean="0"/>
              <a:t>сверхиндустриализацию</a:t>
            </a:r>
            <a:r>
              <a:rPr lang="ru-RU" sz="6200" dirty="0" smtClean="0"/>
              <a:t>»; </a:t>
            </a:r>
          </a:p>
          <a:p>
            <a:r>
              <a:rPr lang="ru-RU" sz="6200" dirty="0" smtClean="0"/>
              <a:t>за перекачку средств из сельского хозяйства в промышленность </a:t>
            </a:r>
          </a:p>
          <a:p>
            <a:r>
              <a:rPr lang="ru-RU" sz="6200" dirty="0" smtClean="0"/>
              <a:t>через налоговую политику, предлагал обложить деревню «индустриальной данью». увеличив налоги на нэпмана в городе и кулака в деревне. </a:t>
            </a:r>
          </a:p>
          <a:p>
            <a:r>
              <a:rPr lang="ru-RU" sz="6200" dirty="0" smtClean="0"/>
              <a:t>За неэквивалентный обмен между городом и деревней. </a:t>
            </a:r>
          </a:p>
          <a:p>
            <a:r>
              <a:rPr lang="ru-RU" sz="6200" dirty="0" smtClean="0"/>
              <a:t>предлагали поднять зарплату рабочим</a:t>
            </a:r>
          </a:p>
          <a:p>
            <a:r>
              <a:rPr lang="ru-RU" sz="6200" dirty="0" smtClean="0"/>
              <a:t>деревню основным источником средств для развития промышленности, </a:t>
            </a:r>
          </a:p>
          <a:p>
            <a:endParaRPr lang="ru-RU" sz="6200" dirty="0" smtClean="0"/>
          </a:p>
          <a:p>
            <a:r>
              <a:rPr lang="ru-RU" sz="6200" dirty="0" smtClean="0"/>
              <a:t>против растущего бюрократизма., 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786314" y="1857364"/>
            <a:ext cx="4214842" cy="4714908"/>
          </a:xfrm>
        </p:spPr>
        <p:txBody>
          <a:bodyPr>
            <a:normAutofit fontScale="25000" lnSpcReduction="20000"/>
          </a:bodyPr>
          <a:lstStyle/>
          <a:p>
            <a:pPr lvl="0">
              <a:defRPr/>
            </a:pPr>
            <a:r>
              <a:rPr lang="ru-RU" sz="8600" dirty="0" smtClean="0"/>
              <a:t>За  постепенные преобразования. </a:t>
            </a:r>
          </a:p>
          <a:p>
            <a:pPr lvl="0"/>
            <a:r>
              <a:rPr lang="ru-RU" sz="8600" dirty="0" smtClean="0"/>
              <a:t>За развития рыночных отношений в аграрном секторе экономики </a:t>
            </a:r>
          </a:p>
          <a:p>
            <a:pPr lvl="0"/>
            <a:r>
              <a:rPr lang="ru-RU" sz="8600" dirty="0" smtClean="0"/>
              <a:t>За снижение цен на промтовары</a:t>
            </a:r>
          </a:p>
          <a:p>
            <a:pPr lvl="0"/>
            <a:r>
              <a:rPr lang="ru-RU" sz="8600" dirty="0" smtClean="0"/>
              <a:t>Снижение земельного налога и расширение аренды земли </a:t>
            </a:r>
          </a:p>
          <a:p>
            <a:pPr lvl="0"/>
            <a:r>
              <a:rPr lang="ru-RU" sz="8600" dirty="0" smtClean="0"/>
              <a:t>Облегчение найма рабочей силы</a:t>
            </a:r>
          </a:p>
          <a:p>
            <a:endParaRPr lang="ru-RU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857356" y="1071546"/>
            <a:ext cx="1785950" cy="64294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+mn-lt"/>
              </a:rPr>
              <a:t>«Левые»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5500694" y="1071546"/>
            <a:ext cx="2071702" cy="6429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+mn-lt"/>
              </a:rPr>
              <a:t>«П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равые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bg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право с вырезом 8"/>
          <p:cNvSpPr/>
          <p:nvPr/>
        </p:nvSpPr>
        <p:spPr>
          <a:xfrm rot="8389836">
            <a:off x="971369" y="1689910"/>
            <a:ext cx="1246321" cy="588124"/>
          </a:xfrm>
          <a:prstGeom prst="notchedRightArrow">
            <a:avLst>
              <a:gd name="adj1" fmla="val 50000"/>
              <a:gd name="adj2" fmla="val 477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5940425" y="765175"/>
            <a:ext cx="2592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/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6084888" y="4797425"/>
            <a:ext cx="23034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/>
          </a:p>
        </p:txBody>
      </p:sp>
      <p:sp>
        <p:nvSpPr>
          <p:cNvPr id="2" name="Стрелка вправо с вырезом 9"/>
          <p:cNvSpPr>
            <a:spLocks noChangeArrowheads="1"/>
          </p:cNvSpPr>
          <p:nvPr/>
        </p:nvSpPr>
        <p:spPr bwMode="auto">
          <a:xfrm rot="2949730">
            <a:off x="4883218" y="3373547"/>
            <a:ext cx="1545643" cy="396657"/>
          </a:xfrm>
          <a:prstGeom prst="notchedRightArrow">
            <a:avLst>
              <a:gd name="adj1" fmla="val 50000"/>
              <a:gd name="adj2" fmla="val 47719"/>
            </a:avLst>
          </a:prstGeom>
          <a:solidFill>
            <a:schemeClr val="accent1"/>
          </a:solidFill>
          <a:ln w="38100" algn="ctr">
            <a:solidFill>
              <a:srgbClr val="6B859A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392" name="Text Box 9"/>
          <p:cNvSpPr txBox="1">
            <a:spLocks noChangeArrowheads="1"/>
          </p:cNvSpPr>
          <p:nvPr/>
        </p:nvSpPr>
        <p:spPr bwMode="auto">
          <a:xfrm>
            <a:off x="5715008" y="4643446"/>
            <a:ext cx="3428992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Введение карточной системы и подписка на государственные займы </a:t>
            </a:r>
            <a:r>
              <a:rPr lang="ru-RU" sz="2400" b="1" dirty="0" smtClean="0"/>
              <a:t>(</a:t>
            </a:r>
            <a:r>
              <a:rPr lang="ru-RU" sz="1800" b="1" dirty="0" smtClean="0"/>
              <a:t>привели </a:t>
            </a:r>
            <a:r>
              <a:rPr lang="ru-RU" sz="1800" b="1" dirty="0"/>
              <a:t>к уменьшению зарплаты </a:t>
            </a:r>
            <a:r>
              <a:rPr lang="ru-RU" sz="1800" b="1" dirty="0" smtClean="0"/>
              <a:t>вдвое)</a:t>
            </a:r>
            <a:endParaRPr lang="ru-RU" sz="1800" b="1" dirty="0"/>
          </a:p>
        </p:txBody>
      </p:sp>
      <p:sp>
        <p:nvSpPr>
          <p:cNvPr id="16393" name="Text Box 10"/>
          <p:cNvSpPr txBox="1">
            <a:spLocks noChangeArrowheads="1"/>
          </p:cNvSpPr>
          <p:nvPr/>
        </p:nvSpPr>
        <p:spPr bwMode="auto">
          <a:xfrm>
            <a:off x="5857875" y="2643188"/>
            <a:ext cx="2303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6394" name="Text Box 11"/>
          <p:cNvSpPr txBox="1">
            <a:spLocks noChangeArrowheads="1"/>
          </p:cNvSpPr>
          <p:nvPr/>
        </p:nvSpPr>
        <p:spPr bwMode="auto">
          <a:xfrm>
            <a:off x="5865782" y="2500306"/>
            <a:ext cx="327821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Доходы легкой промышленности </a:t>
            </a:r>
            <a:endParaRPr lang="ru-RU" b="1" dirty="0" smtClean="0"/>
          </a:p>
          <a:p>
            <a:pPr algn="ctr"/>
            <a:r>
              <a:rPr lang="ru-RU" b="1" dirty="0" smtClean="0"/>
              <a:t>и сельского хозяйства</a:t>
            </a:r>
            <a:endParaRPr lang="ru-RU" b="1" dirty="0"/>
          </a:p>
        </p:txBody>
      </p:sp>
      <p:sp>
        <p:nvSpPr>
          <p:cNvPr id="16395" name="Text Box 12"/>
          <p:cNvSpPr txBox="1">
            <a:spLocks noChangeArrowheads="1"/>
          </p:cNvSpPr>
          <p:nvPr/>
        </p:nvSpPr>
        <p:spPr bwMode="auto">
          <a:xfrm>
            <a:off x="214282" y="2571744"/>
            <a:ext cx="1928826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Доходы от внешней торговли</a:t>
            </a:r>
          </a:p>
        </p:txBody>
      </p:sp>
      <p:sp>
        <p:nvSpPr>
          <p:cNvPr id="16396" name="Text Box 13"/>
          <p:cNvSpPr txBox="1">
            <a:spLocks noChangeArrowheads="1"/>
          </p:cNvSpPr>
          <p:nvPr/>
        </p:nvSpPr>
        <p:spPr bwMode="auto">
          <a:xfrm>
            <a:off x="3000364" y="4500570"/>
            <a:ext cx="2571769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/>
              <a:t>Вывоз нефти, золота, леса, распродажа сокровищ музеев и храмов</a:t>
            </a:r>
          </a:p>
        </p:txBody>
      </p:sp>
      <p:sp>
        <p:nvSpPr>
          <p:cNvPr id="15" name="Стрелка вправо с вырезом 9"/>
          <p:cNvSpPr>
            <a:spLocks noChangeArrowheads="1"/>
          </p:cNvSpPr>
          <p:nvPr/>
        </p:nvSpPr>
        <p:spPr bwMode="auto">
          <a:xfrm rot="5400000">
            <a:off x="3464714" y="3393278"/>
            <a:ext cx="1357312" cy="571500"/>
          </a:xfrm>
          <a:prstGeom prst="notchedRightArrow">
            <a:avLst>
              <a:gd name="adj1" fmla="val 50000"/>
              <a:gd name="adj2" fmla="val 47719"/>
            </a:avLst>
          </a:prstGeom>
          <a:solidFill>
            <a:schemeClr val="accent1"/>
          </a:solidFill>
          <a:ln w="38100" algn="ctr">
            <a:solidFill>
              <a:srgbClr val="6B859A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400" name="Прямоугольник 15"/>
          <p:cNvSpPr>
            <a:spLocks noChangeArrowheads="1"/>
          </p:cNvSpPr>
          <p:nvPr/>
        </p:nvSpPr>
        <p:spPr bwMode="auto">
          <a:xfrm>
            <a:off x="214282" y="4500570"/>
            <a:ext cx="271464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Использование принудительного труда </a:t>
            </a:r>
            <a:r>
              <a:rPr lang="ru-RU" sz="2400" b="1" dirty="0" err="1"/>
              <a:t>ГУЛАГа</a:t>
            </a:r>
            <a:r>
              <a:rPr lang="ru-RU" sz="2400" b="1" dirty="0"/>
              <a:t> </a:t>
            </a:r>
            <a:r>
              <a:rPr lang="ru-RU" sz="2000" b="1" dirty="0"/>
              <a:t>(главное управление лагерей)</a:t>
            </a:r>
          </a:p>
        </p:txBody>
      </p:sp>
      <p:sp>
        <p:nvSpPr>
          <p:cNvPr id="17" name="WordArt 25"/>
          <p:cNvSpPr>
            <a:spLocks noChangeArrowheads="1" noChangeShapeType="1" noTextEdit="1"/>
          </p:cNvSpPr>
          <p:nvPr/>
        </p:nvSpPr>
        <p:spPr bwMode="auto">
          <a:xfrm>
            <a:off x="2428860" y="214290"/>
            <a:ext cx="3714776" cy="25717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j-ea"/>
                <a:cs typeface="Times New Roman" pitchFamily="18" charset="0"/>
              </a:rPr>
              <a:t>Источники</a:t>
            </a:r>
          </a:p>
          <a:p>
            <a:pPr algn="ctr"/>
            <a:r>
              <a:rPr lang="ru-RU" sz="4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j-ea"/>
                <a:cs typeface="Times New Roman" pitchFamily="18" charset="0"/>
              </a:rPr>
              <a:t>финансирования</a:t>
            </a:r>
            <a:endParaRPr lang="ru-RU" sz="40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8" name="Стрелка вправо с вырезом 17"/>
          <p:cNvSpPr/>
          <p:nvPr/>
        </p:nvSpPr>
        <p:spPr>
          <a:xfrm rot="2394258">
            <a:off x="6678141" y="1691873"/>
            <a:ext cx="1246321" cy="559815"/>
          </a:xfrm>
          <a:prstGeom prst="notchedRightArrow">
            <a:avLst>
              <a:gd name="adj1" fmla="val 50000"/>
              <a:gd name="adj2" fmla="val 477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20" name="Стрелка вправо с вырезом 9"/>
          <p:cNvSpPr>
            <a:spLocks noChangeArrowheads="1"/>
          </p:cNvSpPr>
          <p:nvPr/>
        </p:nvSpPr>
        <p:spPr bwMode="auto">
          <a:xfrm rot="7500313">
            <a:off x="2000261" y="3330208"/>
            <a:ext cx="1545643" cy="396657"/>
          </a:xfrm>
          <a:prstGeom prst="notchedRightArrow">
            <a:avLst>
              <a:gd name="adj1" fmla="val 50000"/>
              <a:gd name="adj2" fmla="val 47719"/>
            </a:avLst>
          </a:prstGeom>
          <a:solidFill>
            <a:schemeClr val="accent1"/>
          </a:solidFill>
          <a:ln w="38100" algn="ctr">
            <a:solidFill>
              <a:srgbClr val="6B859A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schemeClr val="lt1"/>
              </a:solidFill>
              <a:latin typeface="+mn-l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0182" grpId="0"/>
      <p:bldP spid="50183" grpId="0"/>
      <p:bldP spid="2" grpId="0" animBg="1"/>
      <p:bldP spid="15" grpId="0" animBg="1"/>
      <p:bldP spid="17" grpId="0" animBg="1"/>
      <p:bldP spid="18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bg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1927-1928гг. хлебозаготовительный кризис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85926"/>
            <a:ext cx="9144000" cy="50720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Осенью 1927 г. недобрали 128 млн. пудов зерна.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Под угрозой голода оказались города и армия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рушились планы экспорта зерна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Пришлось с 1928 г. ввести карточную систему распределения продуктов в городах. </a:t>
            </a:r>
          </a:p>
          <a:p>
            <a:pPr>
              <a:buNone/>
            </a:pPr>
            <a:r>
              <a:rPr lang="ru-RU" dirty="0" smtClean="0"/>
              <a:t>           Было решено взять хлеб у крестьян силой,</a:t>
            </a:r>
          </a:p>
          <a:p>
            <a:pPr>
              <a:buNone/>
            </a:pPr>
            <a:r>
              <a:rPr lang="ru-RU" dirty="0" smtClean="0"/>
              <a:t>             применив чрезвычайные меры. </a:t>
            </a:r>
          </a:p>
          <a:p>
            <a:pPr>
              <a:buNone/>
            </a:pPr>
            <a:r>
              <a:rPr lang="ru-RU" dirty="0" smtClean="0"/>
              <a:t>          Это вызвало сопротивление крестьян, </a:t>
            </a:r>
          </a:p>
          <a:p>
            <a:pPr>
              <a:buNone/>
            </a:pPr>
            <a:r>
              <a:rPr lang="ru-RU" dirty="0" smtClean="0"/>
              <a:t>            в ряде мест произошли восстания.</a:t>
            </a:r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214282" y="4429132"/>
            <a:ext cx="714380" cy="50006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214282" y="5500702"/>
            <a:ext cx="714380" cy="50006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bg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14" y="214290"/>
            <a:ext cx="7010400" cy="7397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Пути выхода из кризиса</a:t>
            </a:r>
          </a:p>
        </p:txBody>
      </p:sp>
      <p:graphicFrame>
        <p:nvGraphicFramePr>
          <p:cNvPr id="77884" name="Group 60"/>
          <p:cNvGraphicFramePr>
            <a:graphicFrameLocks noGrp="1"/>
          </p:cNvGraphicFramePr>
          <p:nvPr>
            <p:ph sz="half" idx="1"/>
          </p:nvPr>
        </p:nvGraphicFramePr>
        <p:xfrm>
          <a:off x="214282" y="1142984"/>
          <a:ext cx="4429156" cy="5531174"/>
        </p:xfrm>
        <a:graphic>
          <a:graphicData uri="http://schemas.openxmlformats.org/drawingml/2006/table">
            <a:tbl>
              <a:tblPr/>
              <a:tblGrid>
                <a:gridCol w="4429156"/>
              </a:tblGrid>
              <a:tr h="9286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Бухарин Н.И.  Рыков А.И.  Томский М.П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4019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Помощь из-за рубежа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Введение более гибких закупочных цен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Индустриализация за счёт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развития легкой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промышленности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Производство товаров широкого потребления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Char char="-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Налаживание товарообмена между городом и деревней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Подъем сельского хозяйства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Char char="-"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«правый уклон»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7888" name="Group 64"/>
          <p:cNvGraphicFramePr>
            <a:graphicFrameLocks noGrp="1"/>
          </p:cNvGraphicFramePr>
          <p:nvPr>
            <p:ph sz="half" idx="2"/>
          </p:nvPr>
        </p:nvGraphicFramePr>
        <p:xfrm>
          <a:off x="4786314" y="1142984"/>
          <a:ext cx="4143404" cy="5515979"/>
        </p:xfrm>
        <a:graphic>
          <a:graphicData uri="http://schemas.openxmlformats.org/drawingml/2006/table">
            <a:tbl>
              <a:tblPr/>
              <a:tblGrid>
                <a:gridCol w="4143404"/>
              </a:tblGrid>
              <a:tr h="11125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Сталин И.В.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В.В. Куйбышев, В.М. Молотов,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 К.Е. Ворошилов, Я.Э. Рудзутак</a:t>
                      </a:r>
                      <a:endParaRPr kumimoji="0" lang="ru-RU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3882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- Курс на ускоренную индустриализацию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- «ликвидация кулачества как класса»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- Создание в деревне крупных социалистических коллективных хозяйств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(колхозов)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«генеральная линия»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3054</TotalTime>
  <Words>925</Words>
  <Application>Microsoft Office PowerPoint</Application>
  <PresentationFormat>Экран (4:3)</PresentationFormat>
  <Paragraphs>135</Paragraphs>
  <Slides>22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Изящная</vt:lpstr>
      <vt:lpstr>Индустриализация  в СССР</vt:lpstr>
      <vt:lpstr>Слайд 2</vt:lpstr>
      <vt:lpstr>Причины отказа от НЭПа</vt:lpstr>
      <vt:lpstr>Слайд 4</vt:lpstr>
      <vt:lpstr>Внутрипартийная борьба о методах, темпах индустриализации, и источниках накопления. </vt:lpstr>
      <vt:lpstr>Внутрипартийная борьба</vt:lpstr>
      <vt:lpstr>Слайд 7</vt:lpstr>
      <vt:lpstr>1927-1928гг. хлебозаготовительный кризис</vt:lpstr>
      <vt:lpstr>Пути выхода из кризиса</vt:lpstr>
      <vt:lpstr>В результате жесткой и беспринципной борьбы Сталин стал единоличным и непререкаемым лидером ВКП ( б ), что дало ему возможность, по его собственным словам, «послать нэп к черту»</vt:lpstr>
      <vt:lpstr>Первый пятилетний план 1929 -1932 гг.</vt:lpstr>
      <vt:lpstr>Слайд 12</vt:lpstr>
      <vt:lpstr>Итоги первой пятилетки</vt:lpstr>
      <vt:lpstr>Слайд 14</vt:lpstr>
      <vt:lpstr>Магнитогорский металлургический комбинат</vt:lpstr>
      <vt:lpstr>Кузнецкий металлургический комбинат</vt:lpstr>
      <vt:lpstr>Шахтёр – Изотов  Никита Алексеевич инициатор Изотовского движения по массовому обучению молодых рабочих кадровыми рабочими, один из зачинателей Стахановского движения.</vt:lpstr>
      <vt:lpstr>В ночь с 30 на 31 августа 1935 года за смену (5 ч. 45 мин.) вместе с двумя крепильщиками добыл 102 тонны угля при норме на одного забойщика в 7 тонн, в 14 раз превысив эту норму и установив рекорд. Весь уголь был записан на забойщика, хотя он работал не в одиночку. Однако даже с учетом всех рабочих смены успех был значительным. Причина успеха была в новом разделении труда. До этого дня в забое одновременно работали несколько человек, которые вырубали при помощи отбойных молотков уголь, а затем, чтобы избежать обвала, укрепляли брёвнами свод шахты. За несколько дней до установления рекорда в беседе с забойщиками Стаханов предложил кардинально изменить организацию труда в забое. Забойщика необходимо освободить от крепёжных работ, чтобы он только рубил уголь. «Если разделить труд, то можно за смену не 9, а 70—80 тонн угля нарубить» — заметил Стаханов.</vt:lpstr>
      <vt:lpstr>Беломорканал, соединивший Белое и Балтийское моря 1931 – 1933 гг. </vt:lpstr>
      <vt:lpstr>Построен силами заключенных ГУЛАГа.</vt:lpstr>
      <vt:lpstr>Беломорканал</vt:lpstr>
      <vt:lpstr>Фильм 67 коллективизация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User</cp:lastModifiedBy>
  <cp:revision>259</cp:revision>
  <dcterms:created xsi:type="dcterms:W3CDTF">1601-01-01T00:00:00Z</dcterms:created>
  <dcterms:modified xsi:type="dcterms:W3CDTF">2016-11-11T23:47:20Z</dcterms:modified>
</cp:coreProperties>
</file>